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71" r:id="rId3"/>
    <p:sldId id="259" r:id="rId4"/>
    <p:sldId id="270" r:id="rId5"/>
    <p:sldId id="261" r:id="rId6"/>
    <p:sldId id="265" r:id="rId7"/>
    <p:sldId id="280" r:id="rId8"/>
    <p:sldId id="264" r:id="rId9"/>
    <p:sldId id="266" r:id="rId10"/>
    <p:sldId id="273" r:id="rId11"/>
    <p:sldId id="272" r:id="rId12"/>
    <p:sldId id="278" r:id="rId13"/>
    <p:sldId id="263" r:id="rId14"/>
    <p:sldId id="268" r:id="rId15"/>
    <p:sldId id="269" r:id="rId16"/>
    <p:sldId id="282" r:id="rId17"/>
    <p:sldId id="267" r:id="rId18"/>
    <p:sldId id="276" r:id="rId19"/>
    <p:sldId id="277" r:id="rId20"/>
    <p:sldId id="279" r:id="rId21"/>
    <p:sldId id="283" r:id="rId22"/>
    <p:sldId id="284" r:id="rId23"/>
    <p:sldId id="285" r:id="rId24"/>
    <p:sldId id="287" r:id="rId25"/>
    <p:sldId id="288" r:id="rId26"/>
    <p:sldId id="28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D4FFD-D0B9-D8F3-9635-62727758E8D0}" v="13" dt="2025-12-18T19:28:54.678"/>
    <p1510:client id="{3D5F35A0-79F7-414B-BDC6-12651E99F0DD}" v="1355" dt="2025-12-19T13:12:40.229"/>
    <p1510:client id="{7C49176B-F480-4A1C-5C25-6D2FAD42C7BC}" v="26" dt="2025-12-19T12:57:57.612"/>
    <p1510:client id="{9032DB58-67E0-CAD4-72B6-3C6979FAA5AB}" v="310" dt="2025-12-19T12:14:06.794"/>
    <p1510:client id="{A83749CF-5C1E-4480-B6DC-20E517DD5A94}" v="2315" dt="2025-12-19T15:34:20.473"/>
    <p1510:client id="{B5B883EA-9FA0-7008-4A3D-BBAD0F01604A}" v="568" dt="2025-12-19T12:46:14.366"/>
    <p1510:client id="{C229D64F-E1B2-FB08-2FA3-37411518CF36}" v="205" dt="2025-12-19T13:20:22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8" autoAdjust="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A16BE-8A4F-4135-96E6-D40C0B7FEE4C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4600-03BF-4AFA-A88A-E845D8CB6D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811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derive_change_description</a:t>
            </a:r>
            <a:r>
              <a:rPr lang="en-GB" dirty="0"/>
              <a:t> 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betrokken</a:t>
            </a:r>
            <a:endParaRPr lang="en-GB" dirty="0"/>
          </a:p>
          <a:p>
            <a:r>
              <a:rPr lang="en-GB" dirty="0" err="1"/>
              <a:t>Refresh_competitor_signals</a:t>
            </a:r>
            <a:r>
              <a:rPr lang="en-GB" dirty="0"/>
              <a:t>    main orchestrator </a:t>
            </a:r>
            <a:r>
              <a:rPr lang="en-GB" dirty="0" err="1"/>
              <a:t>ook</a:t>
            </a:r>
            <a:r>
              <a:rPr lang="en-GB" dirty="0"/>
              <a:t> in </a:t>
            </a:r>
            <a:r>
              <a:rPr lang="en-GB" dirty="0" err="1"/>
              <a:t>algoritme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74600-03BF-4AFA-A88A-E845D8CB6D1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085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A1034-A1B4-8CE6-12A0-7ECC12175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5728893-B918-5F81-22D5-4F9022261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E7483A-9FB4-5E9F-9EDE-36F2995DA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derive_change_description</a:t>
            </a:r>
            <a:r>
              <a:rPr lang="en-GB"/>
              <a:t>  </a:t>
            </a:r>
            <a:r>
              <a:rPr lang="en-GB" err="1"/>
              <a:t>ook</a:t>
            </a:r>
            <a:r>
              <a:rPr lang="en-GB"/>
              <a:t> </a:t>
            </a:r>
            <a:r>
              <a:rPr lang="en-GB" err="1"/>
              <a:t>betrokken</a:t>
            </a:r>
            <a:endParaRPr lang="en-GB"/>
          </a:p>
          <a:p>
            <a:r>
              <a:rPr lang="en-GB" err="1"/>
              <a:t>Refresh_competitor_signals</a:t>
            </a:r>
            <a:r>
              <a:rPr lang="en-GB"/>
              <a:t>    main orchestrator </a:t>
            </a:r>
            <a:r>
              <a:rPr lang="en-GB" err="1"/>
              <a:t>ook</a:t>
            </a:r>
            <a:r>
              <a:rPr lang="en-GB"/>
              <a:t> in </a:t>
            </a:r>
            <a:r>
              <a:rPr lang="en-GB" err="1"/>
              <a:t>algoritme</a:t>
            </a:r>
            <a:endParaRPr lang="en-GB"/>
          </a:p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F2EF0D-FEFC-AC31-A224-E507B61C6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74600-03BF-4AFA-A88A-E845D8CB6D1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603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19.12.2025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8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sv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8.sv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slide" Target="slide2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20.xml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slide" Target="slide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slide" Target="slide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slide" Target="slide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slide" Target="slide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slide" Target="slide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sv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6.svg"/><Relationship Id="rId7" Type="http://schemas.openxmlformats.org/officeDocument/2006/relationships/slide" Target="slide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slide" Target="slide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7925E72-460C-3652-7A9D-81ED07B2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6011AAE-D16A-44D7-E2BE-8538AAD46B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-16022" y="1"/>
            <a:ext cx="12191980" cy="685799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48E6D4F-BDFF-0F44-6639-5BB6A9621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7" t="5890" r="69890" b="12215"/>
          <a:stretch>
            <a:fillRect/>
          </a:stretch>
        </p:blipFill>
        <p:spPr>
          <a:xfrm>
            <a:off x="3607707" y="2774899"/>
            <a:ext cx="1308202" cy="1308202"/>
          </a:xfrm>
          <a:prstGeom prst="flowChartConnector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816717-5C6C-0C0F-AA75-847AB88F63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87" t="18444" r="38004" b="54826"/>
          <a:stretch>
            <a:fillRect/>
          </a:stretch>
        </p:blipFill>
        <p:spPr>
          <a:xfrm>
            <a:off x="5181857" y="2315182"/>
            <a:ext cx="3340235" cy="231518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7B80A5C-B314-F0C6-755A-03FCEC028A8D}"/>
              </a:ext>
            </a:extLst>
          </p:cNvPr>
          <p:cNvSpPr txBox="1"/>
          <p:nvPr/>
        </p:nvSpPr>
        <p:spPr>
          <a:xfrm>
            <a:off x="3097282" y="4324981"/>
            <a:ext cx="596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Georgia" panose="02040502050405020303" pitchFamily="18" charset="0"/>
              </a:rPr>
              <a:t>Your Market, Unlocked</a:t>
            </a:r>
          </a:p>
        </p:txBody>
      </p:sp>
    </p:spTree>
    <p:extLst>
      <p:ext uri="{BB962C8B-B14F-4D97-AF65-F5344CB8AC3E}">
        <p14:creationId xmlns:p14="http://schemas.microsoft.com/office/powerpoint/2010/main" val="343209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06232-A1B8-AD49-D26E-831039449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E10365AC-6583-3EA4-A3AA-EBCAE2F1DFAD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5D80B1F9-0AB4-A869-18F3-2B9895B6219D}"/>
              </a:ext>
            </a:extLst>
          </p:cNvPr>
          <p:cNvSpPr txBox="1"/>
          <p:nvPr/>
        </p:nvSpPr>
        <p:spPr>
          <a:xfrm>
            <a:off x="213360" y="220118"/>
            <a:ext cx="627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Rival | </a:t>
            </a:r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ERD Database Model</a:t>
            </a:r>
            <a:r>
              <a:rPr lang="en-GB" sz="320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>
              <a:solidFill>
                <a:srgbClr val="0596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Ster silhouet">
            <a:extLst>
              <a:ext uri="{FF2B5EF4-FFF2-40B4-BE49-F238E27FC236}">
                <a16:creationId xmlns:a16="http://schemas.microsoft.com/office/drawing/2014/main" id="{2257EB40-8CD8-C232-B487-22ACE2208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243" y="203172"/>
            <a:ext cx="674914" cy="674914"/>
          </a:xfrm>
          <a:prstGeom prst="rect">
            <a:avLst/>
          </a:prstGeom>
        </p:spPr>
      </p:pic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A832979C-D4EA-C0A9-926D-2C6C25D2E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AACACDE2-55CA-88EE-D1A7-FF3857679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sp>
        <p:nvSpPr>
          <p:cNvPr id="5" name="Tekstvak 2">
            <a:extLst>
              <a:ext uri="{FF2B5EF4-FFF2-40B4-BE49-F238E27FC236}">
                <a16:creationId xmlns:a16="http://schemas.microsoft.com/office/drawing/2014/main" id="{C9CC1466-4AB5-8179-2036-4D6C852E78C2}"/>
              </a:ext>
            </a:extLst>
          </p:cNvPr>
          <p:cNvSpPr txBox="1"/>
          <p:nvPr/>
        </p:nvSpPr>
        <p:spPr>
          <a:xfrm>
            <a:off x="8698342" y="3088511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 err="1"/>
              <a:t>Supabase</a:t>
            </a:r>
            <a:endParaRPr lang="en-GB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773985-E306-778F-956E-F22A9E02C6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4" y="1822536"/>
            <a:ext cx="7772400" cy="4208062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242FED-46DB-42C6-7814-727382B2305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4" y="1822536"/>
            <a:ext cx="7772400" cy="4216750"/>
          </a:xfrm>
          <a:prstGeom prst="rect">
            <a:avLst/>
          </a:prstGeo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817420-D5DD-FBA4-927B-39929FA249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9" y="1843642"/>
            <a:ext cx="7772400" cy="4204838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3FB71D-E10B-0BFE-F1FC-16F9C9048C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7" y="1813341"/>
            <a:ext cx="7772400" cy="4217257"/>
          </a:xfrm>
          <a:prstGeom prst="rect">
            <a:avLst/>
          </a:prstGeom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9AE25B-C90E-7F3B-C1E7-784070B1B7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5" y="1817939"/>
            <a:ext cx="7772400" cy="4225944"/>
          </a:xfrm>
          <a:prstGeom prst="rect">
            <a:avLst/>
          </a:prstGeom>
        </p:spPr>
      </p:pic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E2CDB6-7D3B-A56E-396D-242111423AC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5" y="1850966"/>
            <a:ext cx="7772400" cy="4214023"/>
          </a:xfrm>
          <a:prstGeom prst="rect">
            <a:avLst/>
          </a:prstGeom>
        </p:spPr>
      </p:pic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BF785A-8D3A-FD51-ADB1-327BC91EAF9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3" y="1822966"/>
            <a:ext cx="7772400" cy="4222706"/>
          </a:xfrm>
          <a:prstGeom prst="rect">
            <a:avLst/>
          </a:prstGeom>
        </p:spPr>
      </p:pic>
      <p:cxnSp>
        <p:nvCxnSpPr>
          <p:cNvPr id="34" name="Straight Connector 50">
            <a:extLst>
              <a:ext uri="{FF2B5EF4-FFF2-40B4-BE49-F238E27FC236}">
                <a16:creationId xmlns:a16="http://schemas.microsoft.com/office/drawing/2014/main" id="{0C049005-020B-2A79-B128-B45EB77ADBE8}"/>
              </a:ext>
            </a:extLst>
          </p:cNvPr>
          <p:cNvCxnSpPr>
            <a:cxnSpLocks/>
          </p:cNvCxnSpPr>
          <p:nvPr/>
        </p:nvCxnSpPr>
        <p:spPr bwMode="gray">
          <a:xfrm>
            <a:off x="8349342" y="1172545"/>
            <a:ext cx="0" cy="5358883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0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387E3-F90F-F49D-B97F-0F108D8F1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59C03073-CE5E-04E2-6DEC-042857407987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67F4C0D0-8551-8E11-5110-6252DE02BB79}"/>
              </a:ext>
            </a:extLst>
          </p:cNvPr>
          <p:cNvSpPr txBox="1"/>
          <p:nvPr/>
        </p:nvSpPr>
        <p:spPr>
          <a:xfrm>
            <a:off x="182201" y="263047"/>
            <a:ext cx="10159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Rival |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Creating Python classes to fill in the ERD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56BADE0C-4448-9818-7D6F-CFC390B36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5D813E66-3FD8-875D-9B79-8402F92F9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52316-2DD5-657D-2D59-E2E76689E5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057" t="48367" r="17449" b="198"/>
          <a:stretch>
            <a:fillRect/>
          </a:stretch>
        </p:blipFill>
        <p:spPr>
          <a:xfrm>
            <a:off x="352641" y="1378717"/>
            <a:ext cx="6139599" cy="4888588"/>
          </a:xfrm>
          <a:prstGeom prst="rect">
            <a:avLst/>
          </a:prstGeom>
        </p:spPr>
      </p:pic>
      <p:cxnSp>
        <p:nvCxnSpPr>
          <p:cNvPr id="2" name="Straight Connector 50">
            <a:extLst>
              <a:ext uri="{FF2B5EF4-FFF2-40B4-BE49-F238E27FC236}">
                <a16:creationId xmlns:a16="http://schemas.microsoft.com/office/drawing/2014/main" id="{325205CD-A02C-3C17-0884-57235C302351}"/>
              </a:ext>
            </a:extLst>
          </p:cNvPr>
          <p:cNvCxnSpPr>
            <a:cxnSpLocks/>
          </p:cNvCxnSpPr>
          <p:nvPr/>
        </p:nvCxnSpPr>
        <p:spPr bwMode="gray">
          <a:xfrm>
            <a:off x="7092042" y="1139888"/>
            <a:ext cx="0" cy="5358883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2">
            <a:extLst>
              <a:ext uri="{FF2B5EF4-FFF2-40B4-BE49-F238E27FC236}">
                <a16:creationId xmlns:a16="http://schemas.microsoft.com/office/drawing/2014/main" id="{ED5955DC-74EF-4DD1-41C8-A994D41FAAC8}"/>
              </a:ext>
            </a:extLst>
          </p:cNvPr>
          <p:cNvSpPr txBox="1"/>
          <p:nvPr/>
        </p:nvSpPr>
        <p:spPr>
          <a:xfrm>
            <a:off x="7691845" y="3123158"/>
            <a:ext cx="328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/>
              <a:t>Company Industry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/>
              <a:t>Company Competitor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/>
              <a:t>Industries</a:t>
            </a:r>
          </a:p>
        </p:txBody>
      </p:sp>
      <p:pic>
        <p:nvPicPr>
          <p:cNvPr id="8" name="Afbeelding 7" descr="Afbeelding met tekst, schermopname&#10;&#10;Door AI gegenereerde inhoud is mogelijk onjuist.">
            <a:extLst>
              <a:ext uri="{FF2B5EF4-FFF2-40B4-BE49-F238E27FC236}">
                <a16:creationId xmlns:a16="http://schemas.microsoft.com/office/drawing/2014/main" id="{BB8AD1C7-85C6-3D9A-061C-E679D46DC8D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2264"/>
          <a:stretch>
            <a:fillRect/>
          </a:stretch>
        </p:blipFill>
        <p:spPr>
          <a:xfrm>
            <a:off x="1250346" y="1509194"/>
            <a:ext cx="4324954" cy="819469"/>
          </a:xfrm>
          <a:prstGeom prst="rect">
            <a:avLst/>
          </a:prstGeom>
        </p:spPr>
      </p:pic>
      <p:pic>
        <p:nvPicPr>
          <p:cNvPr id="10" name="Afbeelding 9" descr="Afbeelding met tekst, schermopname&#10;&#10;Door AI gegenereerde inhoud is mogelijk onjuist.">
            <a:extLst>
              <a:ext uri="{FF2B5EF4-FFF2-40B4-BE49-F238E27FC236}">
                <a16:creationId xmlns:a16="http://schemas.microsoft.com/office/drawing/2014/main" id="{802378FC-B463-136B-23A0-97177D1E1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35" y="1040813"/>
            <a:ext cx="4009977" cy="576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8EEF6-38C2-DC99-5813-745D0635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1C7EF5E-C3E4-1C27-7A95-7E537FDAEC8C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90F4512D-59C3-4CFF-79CD-0EFEA7AA7540}"/>
              </a:ext>
            </a:extLst>
          </p:cNvPr>
          <p:cNvSpPr txBox="1"/>
          <p:nvPr/>
        </p:nvSpPr>
        <p:spPr>
          <a:xfrm>
            <a:off x="162560" y="230659"/>
            <a:ext cx="77749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>
                <a:solidFill>
                  <a:srgbClr val="000000"/>
                </a:solidFill>
                <a:latin typeface="Arial"/>
                <a:cs typeface="Arial"/>
              </a:rPr>
              <a:t>Algorithm</a:t>
            </a:r>
            <a:endParaRPr lang="en-GB" sz="2800">
              <a:solidFill>
                <a:srgbClr val="0596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83661636-568B-59DD-0009-46E80423D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2C8B3214-B090-103F-E9AC-E98995AA9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CE7005FC-D412-A84A-F042-A64190ACA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218D44C8-22A5-9A8C-0843-2E7ADD86999C}"/>
              </a:ext>
            </a:extLst>
          </p:cNvPr>
          <p:cNvSpPr txBox="1"/>
          <p:nvPr/>
        </p:nvSpPr>
        <p:spPr>
          <a:xfrm>
            <a:off x="584200" y="1713805"/>
            <a:ext cx="8835502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SzPct val="80000"/>
            </a:pPr>
            <a:r>
              <a:rPr lang="en-US" b="1"/>
              <a:t>How the Rival Algorithm works: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/>
              <a:t>Comparison of meaningful differences between snapshots over time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/>
              <a:t>Loading data from old and new snapshot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/>
              <a:t>Delegating comparisons to field-specific subfunctions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/>
              <a:t>Signals are derived from detected differences, not from raw data</a:t>
            </a:r>
          </a:p>
          <a:p>
            <a:pPr marL="342900" indent="-342900">
              <a:buFont typeface="Calibri"/>
              <a:buChar char="-"/>
            </a:pPr>
            <a:endParaRPr lang="en-US" sz="2000"/>
          </a:p>
          <a:p>
            <a:pPr marL="342900" indent="-342900">
              <a:buFont typeface="Calibri"/>
              <a:buChar char="-"/>
            </a:pPr>
            <a:endParaRPr lang="en-US" sz="2000"/>
          </a:p>
          <a:p>
            <a:pPr marL="342900" indent="-342900">
              <a:buFont typeface="Calibri"/>
              <a:buChar char="-"/>
            </a:pPr>
            <a:endParaRPr lang="en-US" sz="2000"/>
          </a:p>
          <a:p>
            <a:endParaRPr lang="en-US"/>
          </a:p>
        </p:txBody>
      </p:sp>
      <p:sp>
        <p:nvSpPr>
          <p:cNvPr id="2" name="Stroomdiagram: Voorbereiding 1">
            <a:hlinkClick r:id="rId8" action="ppaction://hlinksldjump"/>
            <a:extLst>
              <a:ext uri="{FF2B5EF4-FFF2-40B4-BE49-F238E27FC236}">
                <a16:creationId xmlns:a16="http://schemas.microsoft.com/office/drawing/2014/main" id="{0FF2F5D9-CD7E-A8FD-F90F-3C48B90D9B68}"/>
              </a:ext>
            </a:extLst>
          </p:cNvPr>
          <p:cNvSpPr/>
          <p:nvPr/>
        </p:nvSpPr>
        <p:spPr>
          <a:xfrm>
            <a:off x="11195475" y="161049"/>
            <a:ext cx="833965" cy="209548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DAF6C16-D29F-9610-064F-1D59C86E91B1}"/>
              </a:ext>
            </a:extLst>
          </p:cNvPr>
          <p:cNvSpPr txBox="1"/>
          <p:nvPr/>
        </p:nvSpPr>
        <p:spPr>
          <a:xfrm>
            <a:off x="11337835" y="161049"/>
            <a:ext cx="11502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</a:t>
            </a:r>
            <a:r>
              <a:rPr lang="en-GB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0162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E3D1F-076A-0CAF-2F91-DA0BCA29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B955AFF9-C7BD-67F5-528C-2600B052F6D8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18237572-A098-31D7-6780-7B7349ECEDD4}"/>
              </a:ext>
            </a:extLst>
          </p:cNvPr>
          <p:cNvSpPr txBox="1"/>
          <p:nvPr/>
        </p:nvSpPr>
        <p:spPr>
          <a:xfrm>
            <a:off x="162560" y="230659"/>
            <a:ext cx="7774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Rival | </a:t>
            </a:r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Company snapshots with JSON</a:t>
            </a:r>
            <a:endParaRPr lang="en-GB" sz="2800">
              <a:solidFill>
                <a:srgbClr val="0596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F4D2DF37-D01A-B0AF-0C39-52A89B9AD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1410" y="4124975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24A8CB47-439F-0ABD-A5B0-8EE51C3A7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502AEAD8-BD78-B61C-AAE7-DA1C3AB6D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058E5429-40C7-027E-FC39-8F4A64DBEEDC}"/>
              </a:ext>
            </a:extLst>
          </p:cNvPr>
          <p:cNvSpPr txBox="1"/>
          <p:nvPr/>
        </p:nvSpPr>
        <p:spPr>
          <a:xfrm>
            <a:off x="428907" y="1521621"/>
            <a:ext cx="3289300" cy="43088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SzPct val="80000"/>
              <a:buFont typeface="Calibri"/>
              <a:buChar char="-"/>
            </a:pPr>
            <a:r>
              <a:rPr lang="en-GB" sz="1700"/>
              <a:t>Each company state is stored as a full snapshot in JSON</a:t>
            </a:r>
            <a:endParaRPr lang="en-US" sz="1700"/>
          </a:p>
          <a:p>
            <a:pPr marL="342900" indent="-342900">
              <a:buSzPct val="80000"/>
              <a:buFont typeface="Calibri"/>
              <a:buChar char="-"/>
            </a:pPr>
            <a:endParaRPr lang="en-GB" sz="1700"/>
          </a:p>
          <a:p>
            <a:pPr marL="342900" indent="-342900">
              <a:buSzPct val="80000"/>
              <a:buFont typeface="Calibri"/>
              <a:buChar char="-"/>
            </a:pPr>
            <a:r>
              <a:rPr lang="en-GB" sz="1700">
                <a:solidFill>
                  <a:srgbClr val="0E0E0E"/>
                </a:solidFill>
              </a:rPr>
              <a:t>Snapshot represents one objective, comparable state at a specific moment</a:t>
            </a:r>
          </a:p>
          <a:p>
            <a:pPr marL="800100" lvl="2" indent="-342900">
              <a:buSzPct val="80000"/>
              <a:buFont typeface="Calibri"/>
              <a:buChar char="-"/>
            </a:pPr>
            <a:r>
              <a:rPr lang="en-GB" sz="1700"/>
              <a:t>Structured fields:</a:t>
            </a:r>
          </a:p>
          <a:p>
            <a:pPr marL="1257300" lvl="6" indent="-342900">
              <a:buSzPct val="80000"/>
              <a:buFont typeface="Arial"/>
              <a:buChar char="•"/>
            </a:pPr>
            <a:r>
              <a:rPr lang="en-GB" sz="1700"/>
              <a:t>employee size</a:t>
            </a:r>
          </a:p>
          <a:p>
            <a:pPr marL="1257300" lvl="6" indent="-342900">
              <a:buSzPct val="80000"/>
              <a:buFont typeface="Arial"/>
              <a:buChar char="•"/>
            </a:pPr>
            <a:r>
              <a:rPr lang="en-GB" sz="1700"/>
              <a:t>hiring focus</a:t>
            </a:r>
          </a:p>
          <a:p>
            <a:pPr marL="1257300" lvl="6" indent="-342900">
              <a:buSzPct val="80000"/>
              <a:buFont typeface="Arial"/>
              <a:buChar char="•"/>
            </a:pPr>
            <a:r>
              <a:rPr lang="en-GB" sz="1700"/>
              <a:t>markets &amp; industries</a:t>
            </a:r>
          </a:p>
          <a:p>
            <a:pPr marL="1257300" lvl="6" indent="-342900">
              <a:buSzPct val="80000"/>
              <a:buFont typeface="Arial"/>
              <a:buChar char="•"/>
            </a:pPr>
            <a:endParaRPr lang="en-GB" sz="1700"/>
          </a:p>
          <a:p>
            <a:pPr marL="342900" indent="-342900">
              <a:buSzPct val="80000"/>
              <a:buFont typeface="Calibri"/>
              <a:buChar char="-"/>
            </a:pPr>
            <a:r>
              <a:rPr lang="en-GB" sz="1700"/>
              <a:t>Foundation for comparing company states over time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endParaRPr lang="en-GB"/>
          </a:p>
          <a:p>
            <a:pPr>
              <a:buSzPct val="80000"/>
            </a:pPr>
            <a:endParaRPr lang="en-GB"/>
          </a:p>
        </p:txBody>
      </p: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46D0FBA6-336A-27FD-B4CD-20D4042CB348}"/>
              </a:ext>
            </a:extLst>
          </p:cNvPr>
          <p:cNvCxnSpPr>
            <a:cxnSpLocks/>
          </p:cNvCxnSpPr>
          <p:nvPr/>
        </p:nvCxnSpPr>
        <p:spPr bwMode="gray">
          <a:xfrm flipH="1">
            <a:off x="4137475" y="1713805"/>
            <a:ext cx="14469" cy="3538339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D3DF7F67-D8E6-37E2-F5B7-895DA0141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3028" y="1029802"/>
            <a:ext cx="3291103" cy="1797734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710F2F7-81C1-8D7C-B764-FABB31BA5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4948" y="1032076"/>
            <a:ext cx="4083676" cy="4118659"/>
          </a:xfrm>
          <a:prstGeom prst="rect">
            <a:avLst/>
          </a:prstGeom>
        </p:spPr>
      </p:pic>
      <p:pic>
        <p:nvPicPr>
          <p:cNvPr id="11" name="Picture 1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C10981D-F27C-663A-F937-5EAFB0F141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544" y="5460257"/>
            <a:ext cx="11487873" cy="11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5995E-3A80-BCEF-80C6-424F9B762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5FB1C92B-C44E-F1E5-96C2-568F86E8AEB0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EDCAFC0F-8ADF-1310-E533-7B4E3B4F2EE7}"/>
              </a:ext>
            </a:extLst>
          </p:cNvPr>
          <p:cNvSpPr txBox="1"/>
          <p:nvPr/>
        </p:nvSpPr>
        <p:spPr>
          <a:xfrm>
            <a:off x="165734" y="248832"/>
            <a:ext cx="8178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Rival |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Summarizing texts without JSON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48D7D58C-C89D-7A68-8BCC-ABCC954D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D30F27AD-6312-4A9B-0310-90491E3D2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538872EC-C5DD-F8D1-1E61-80B818151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pic>
        <p:nvPicPr>
          <p:cNvPr id="3" name="Afbeelding 2" descr="Afbeelding met tekst, schermopname, software&#10;&#10;Door AI gegenereerde inhoud is mogelijk onjuist.">
            <a:extLst>
              <a:ext uri="{FF2B5EF4-FFF2-40B4-BE49-F238E27FC236}">
                <a16:creationId xmlns:a16="http://schemas.microsoft.com/office/drawing/2014/main" id="{A8495282-B342-E0C5-21D7-D2C02E11E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7180" y="969794"/>
            <a:ext cx="5359119" cy="5819789"/>
          </a:xfrm>
          <a:prstGeom prst="rect">
            <a:avLst/>
          </a:prstGeom>
        </p:spPr>
      </p:pic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id="{C4BB92F5-EB1E-6DA7-298D-BDE9FA7796C7}"/>
              </a:ext>
            </a:extLst>
          </p:cNvPr>
          <p:cNvCxnSpPr>
            <a:cxnSpLocks/>
          </p:cNvCxnSpPr>
          <p:nvPr/>
        </p:nvCxnSpPr>
        <p:spPr bwMode="gray">
          <a:xfrm>
            <a:off x="5932998" y="1466850"/>
            <a:ext cx="0" cy="469921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728397E5-602A-D296-C0DE-0AF50B45348D}"/>
              </a:ext>
            </a:extLst>
          </p:cNvPr>
          <p:cNvSpPr txBox="1"/>
          <p:nvPr/>
        </p:nvSpPr>
        <p:spPr>
          <a:xfrm>
            <a:off x="591356" y="1617530"/>
            <a:ext cx="462746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Free-text summaries have no </a:t>
            </a:r>
            <a:r>
              <a:rPr lang="en-GB" dirty="0"/>
              <a:t>fixed structure</a:t>
            </a:r>
            <a:endParaRPr lang="en-US"/>
          </a:p>
          <a:p>
            <a:pPr marL="342900" lvl="1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Output cannot be reliably parsed or compared</a:t>
            </a:r>
          </a:p>
          <a:p>
            <a:pPr marL="342900" lvl="1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No deterministic way to detect changes over time</a:t>
            </a:r>
          </a:p>
          <a:p>
            <a:pPr marL="342900" lvl="1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Suitable for human reading, not</a:t>
            </a:r>
            <a:r>
              <a:rPr lang="en-GB" dirty="0"/>
              <a:t> for </a:t>
            </a:r>
            <a:r>
              <a:rPr lang="en-GB"/>
              <a:t>algorithms</a:t>
            </a:r>
          </a:p>
          <a:p>
            <a:pPr marL="342900" lvl="1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Not usable as algorithm input</a:t>
            </a:r>
          </a:p>
          <a:p>
            <a:pPr marL="285750" indent="-285750">
              <a:buSzPct val="80000"/>
              <a:buFont typeface="Calibri" panose="020B0604020202020204" pitchFamily="34" charset="0"/>
              <a:buChar char="-"/>
            </a:pP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79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6C6F8-F724-F5F2-DBF7-4FA3E31B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9272DCC8-14F9-76E4-4C34-871CBA3FF8C1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3C234A36-FC31-A438-5168-8AD3497E347F}"/>
              </a:ext>
            </a:extLst>
          </p:cNvPr>
          <p:cNvSpPr txBox="1"/>
          <p:nvPr/>
        </p:nvSpPr>
        <p:spPr>
          <a:xfrm>
            <a:off x="213360" y="210473"/>
            <a:ext cx="998277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>
                <a:solidFill>
                  <a:srgbClr val="000000"/>
                </a:solidFill>
                <a:latin typeface="Arial"/>
                <a:cs typeface="Arial"/>
              </a:rPr>
              <a:t>Meaningful difference detection</a:t>
            </a:r>
            <a:endParaRPr lang="en-GB" sz="2800" dirty="0">
              <a:solidFill>
                <a:srgbClr val="0596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2E7574DF-D8BF-9519-E509-EDD19C63B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A99F8E07-A482-47EC-B7EC-688139859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F0C62292-75FE-9913-CBCF-74CE109A2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pic>
        <p:nvPicPr>
          <p:cNvPr id="3" name="Afbeelding 2" descr="Afbeelding met tekst, schermopname&#10;&#10;Door AI gegenereerde inhoud is mogelijk onjuist.">
            <a:extLst>
              <a:ext uri="{FF2B5EF4-FFF2-40B4-BE49-F238E27FC236}">
                <a16:creationId xmlns:a16="http://schemas.microsoft.com/office/drawing/2014/main" id="{6904B16A-6B79-B23B-8860-D9947F20C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1025" y="1093697"/>
            <a:ext cx="7488168" cy="5561131"/>
          </a:xfrm>
          <a:prstGeom prst="rect">
            <a:avLst/>
          </a:prstGeom>
        </p:spPr>
      </p:pic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id="{DD6C85E5-5BE0-3B2D-CA24-792FA2134EB2}"/>
              </a:ext>
            </a:extLst>
          </p:cNvPr>
          <p:cNvCxnSpPr>
            <a:cxnSpLocks/>
          </p:cNvCxnSpPr>
          <p:nvPr/>
        </p:nvCxnSpPr>
        <p:spPr bwMode="gray">
          <a:xfrm>
            <a:off x="3913698" y="1600200"/>
            <a:ext cx="0" cy="469921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51E743A8-811F-9E7D-5420-945820FDD241}"/>
              </a:ext>
            </a:extLst>
          </p:cNvPr>
          <p:cNvSpPr txBox="1"/>
          <p:nvPr/>
        </p:nvSpPr>
        <p:spPr>
          <a:xfrm>
            <a:off x="213545" y="1410648"/>
            <a:ext cx="3700153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SzPct val="80000"/>
              <a:buFont typeface="Calibri,Sans-Serif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Only predefined </a:t>
            </a:r>
            <a:r>
              <a:rPr lang="en-GB" dirty="0"/>
              <a:t>meaningful fields </a:t>
            </a:r>
            <a:r>
              <a:rPr lang="en-GB"/>
              <a:t>are compared</a:t>
            </a:r>
          </a:p>
          <a:p>
            <a:pPr marL="342900" lvl="1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Old </a:t>
            </a:r>
            <a:r>
              <a:rPr lang="en-GB" dirty="0"/>
              <a:t>and new snapshot</a:t>
            </a:r>
            <a:r>
              <a:rPr lang="en-GB"/>
              <a:t> are loaded side by side</a:t>
            </a:r>
          </a:p>
          <a:p>
            <a:pPr marL="342900" lvl="1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Field-specific logic:</a:t>
            </a:r>
          </a:p>
          <a:p>
            <a:pPr marL="800100" lvl="3" indent="-342900">
              <a:buSzPct val="80000"/>
              <a:buFont typeface="Calibri"/>
              <a:buChar char="-"/>
            </a:pPr>
            <a:r>
              <a:rPr lang="en-GB"/>
              <a:t>numeric bucket changes</a:t>
            </a:r>
          </a:p>
          <a:p>
            <a:pPr marL="800100" lvl="3" indent="-342900">
              <a:buSzPct val="80000"/>
              <a:buFont typeface="Calibri"/>
              <a:buChar char="-"/>
            </a:pPr>
            <a:r>
              <a:rPr lang="en-GB"/>
              <a:t>set </a:t>
            </a:r>
            <a:r>
              <a:rPr lang="en-GB" dirty="0"/>
              <a:t>differences</a:t>
            </a:r>
            <a:r>
              <a:rPr lang="en-GB"/>
              <a:t> (added / removed)</a:t>
            </a:r>
          </a:p>
          <a:p>
            <a:pPr marL="800100" lvl="3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Textual noise is ignored to avoid false positives</a:t>
            </a:r>
          </a:p>
          <a:p>
            <a:pPr marL="342900" indent="-342900">
              <a:buSzPct val="80000"/>
              <a:buFont typeface="Calibri"/>
              <a:buChar char="-"/>
            </a:pPr>
            <a:endParaRPr lang="en-GB"/>
          </a:p>
          <a:p>
            <a:pPr marL="285750" indent="-285750">
              <a:buSzPct val="80000"/>
              <a:buFont typeface="Calibri" panose="020B0604020202020204" pitchFamily="34" charset="0"/>
              <a:buChar char="-"/>
            </a:pPr>
            <a:endParaRPr lang="en-GB"/>
          </a:p>
          <a:p>
            <a:pPr marL="285750" indent="-285750">
              <a:buSzPct val="80000"/>
              <a:buFont typeface="Calibri" panose="020B0604020202020204" pitchFamily="34" charset="0"/>
              <a:buChar char="-"/>
            </a:pPr>
            <a:endParaRPr lang="en-GB"/>
          </a:p>
          <a:p>
            <a:pPr marL="285750" indent="-285750">
              <a:buSzPct val="80000"/>
              <a:buFont typeface="Calibri" panose="020B0604020202020204" pitchFamily="34" charset="0"/>
              <a:buChar char="-"/>
            </a:pPr>
            <a:endParaRPr lang="en-GB"/>
          </a:p>
        </p:txBody>
      </p:sp>
      <p:pic>
        <p:nvPicPr>
          <p:cNvPr id="12" name="Afbeelding 11" descr="Afbeelding met tekst, schermopname&#10;&#10;Door AI gegenereerde inhoud is mogelijk onjuist.">
            <a:extLst>
              <a:ext uri="{FF2B5EF4-FFF2-40B4-BE49-F238E27FC236}">
                <a16:creationId xmlns:a16="http://schemas.microsoft.com/office/drawing/2014/main" id="{3D93F1B7-AB11-D22B-41E8-A2F53AEA7B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219" y="963187"/>
            <a:ext cx="5729780" cy="58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7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968DF-F9E0-0075-5693-771A9BA0B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BFD18BAE-CF6B-FB74-86EE-47E94C87B82D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6B64CED7-8E4A-3A72-294B-5B00E22A5698}"/>
              </a:ext>
            </a:extLst>
          </p:cNvPr>
          <p:cNvSpPr txBox="1"/>
          <p:nvPr/>
        </p:nvSpPr>
        <p:spPr>
          <a:xfrm>
            <a:off x="213360" y="210473"/>
            <a:ext cx="998277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>
                <a:solidFill>
                  <a:srgbClr val="000000"/>
                </a:solidFill>
                <a:latin typeface="Arial"/>
                <a:cs typeface="Arial"/>
              </a:rPr>
              <a:t>From Difference to Signal</a:t>
            </a:r>
            <a:endParaRPr lang="en-GB" sz="2800">
              <a:solidFill>
                <a:srgbClr val="0596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28ECEA47-D44E-C03E-37AA-09BEE27A7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3C924E35-3ECD-500E-9450-F97682C81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C1BC9B01-0A23-D110-8C2F-A0E539F74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id="{326F75FB-C560-A222-8944-E70FC3D81DF4}"/>
              </a:ext>
            </a:extLst>
          </p:cNvPr>
          <p:cNvCxnSpPr>
            <a:cxnSpLocks/>
          </p:cNvCxnSpPr>
          <p:nvPr/>
        </p:nvCxnSpPr>
        <p:spPr bwMode="gray">
          <a:xfrm>
            <a:off x="3913698" y="1600200"/>
            <a:ext cx="0" cy="469921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5FBBC98E-3902-122C-6876-F4C291448BF0}"/>
              </a:ext>
            </a:extLst>
          </p:cNvPr>
          <p:cNvSpPr txBox="1"/>
          <p:nvPr/>
        </p:nvSpPr>
        <p:spPr>
          <a:xfrm>
            <a:off x="213360" y="1388885"/>
            <a:ext cx="3625275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SzPct val="80000"/>
              <a:buFont typeface="Calibri,Sans-Serif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Signals are created only when a meaningful difference exists</a:t>
            </a:r>
          </a:p>
          <a:p>
            <a:pPr marL="342900" lvl="1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Signal category is enforced by system logic</a:t>
            </a:r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(hiring / product / funding)</a:t>
            </a:r>
          </a:p>
          <a:p>
            <a:pPr marL="342900" lvl="1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Signals are always competitor-only</a:t>
            </a:r>
          </a:p>
          <a:p>
            <a:pPr marL="342900" lvl="1" indent="-342900">
              <a:buSzPct val="80000"/>
              <a:buFont typeface="Calibri"/>
              <a:buChar char="-"/>
            </a:pPr>
            <a:endParaRPr lang="en-GB"/>
          </a:p>
          <a:p>
            <a:pPr marL="342900" lvl="1" indent="-342900">
              <a:buSzPct val="80000"/>
              <a:buFont typeface="Calibri"/>
              <a:buChar char="-"/>
            </a:pPr>
            <a:r>
              <a:rPr lang="en-GB"/>
              <a:t>Optional context (news) is added after signal creation</a:t>
            </a:r>
          </a:p>
          <a:p>
            <a:pPr marL="285750" indent="-285750">
              <a:buSzPct val="80000"/>
              <a:buFont typeface="Calibri" panose="020B0604020202020204" pitchFamily="34" charset="0"/>
              <a:buChar char="-"/>
            </a:pPr>
            <a:endParaRPr lang="en-GB"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46FAE03-19B7-B432-A92F-8DF9C315D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581" y="1162821"/>
            <a:ext cx="7236596" cy="55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9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AB5BC-4E70-4831-BEDF-4FB82C7B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FC022ABB-34A0-10A7-096C-5370991B357C}"/>
              </a:ext>
            </a:extLst>
          </p:cNvPr>
          <p:cNvCxnSpPr/>
          <p:nvPr/>
        </p:nvCxnSpPr>
        <p:spPr>
          <a:xfrm>
            <a:off x="0" y="30734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5C6BEECB-5D33-611E-6D45-D8E46CDBF4F5}"/>
              </a:ext>
            </a:extLst>
          </p:cNvPr>
          <p:cNvSpPr txBox="1"/>
          <p:nvPr/>
        </p:nvSpPr>
        <p:spPr>
          <a:xfrm>
            <a:off x="251460" y="2146479"/>
            <a:ext cx="627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Questions</a:t>
            </a:r>
            <a:endParaRPr lang="en-GB" sz="4400" b="1" dirty="0">
              <a:solidFill>
                <a:srgbClr val="0596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Ster silhouet">
            <a:extLst>
              <a:ext uri="{FF2B5EF4-FFF2-40B4-BE49-F238E27FC236}">
                <a16:creationId xmlns:a16="http://schemas.microsoft.com/office/drawing/2014/main" id="{DE1FBFB2-79D4-5024-73D3-BEB1700C3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243" y="203172"/>
            <a:ext cx="674914" cy="674914"/>
          </a:xfrm>
          <a:prstGeom prst="rect">
            <a:avLst/>
          </a:prstGeom>
        </p:spPr>
      </p:pic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726A7C43-1692-887F-75E2-3798EC3FE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3455CD00-4A99-C2BC-D7CE-8F6444672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5A506CBF-6255-C1E3-6E6A-5D6390300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85ACF2E7-FB2B-F8F4-EBB5-8DB0C2CC7DA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07" t="5890" r="69890" b="12215"/>
          <a:stretch>
            <a:fillRect/>
          </a:stretch>
        </p:blipFill>
        <p:spPr>
          <a:xfrm>
            <a:off x="402319" y="2304777"/>
            <a:ext cx="514399" cy="514399"/>
          </a:xfrm>
          <a:prstGeom prst="flowChartConnector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C4447DE-8988-F79A-52A2-911EDE5193A5}"/>
              </a:ext>
            </a:extLst>
          </p:cNvPr>
          <p:cNvSpPr txBox="1"/>
          <p:nvPr/>
        </p:nvSpPr>
        <p:spPr>
          <a:xfrm>
            <a:off x="4432935" y="6353175"/>
            <a:ext cx="871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Jean, Mattis, Leo, Niels &amp; Nathan</a:t>
            </a:r>
          </a:p>
        </p:txBody>
      </p:sp>
    </p:spTree>
    <p:extLst>
      <p:ext uri="{BB962C8B-B14F-4D97-AF65-F5344CB8AC3E}">
        <p14:creationId xmlns:p14="http://schemas.microsoft.com/office/powerpoint/2010/main" val="131377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9BC1E-2322-1B2F-70D8-9553E9361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F9466E3D-9186-5EC0-49DE-6D0171ED0F7F}"/>
              </a:ext>
            </a:extLst>
          </p:cNvPr>
          <p:cNvCxnSpPr/>
          <p:nvPr/>
        </p:nvCxnSpPr>
        <p:spPr>
          <a:xfrm>
            <a:off x="0" y="30734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D14F4A37-7B00-571D-503B-225B00A0DF4E}"/>
              </a:ext>
            </a:extLst>
          </p:cNvPr>
          <p:cNvSpPr txBox="1"/>
          <p:nvPr/>
        </p:nvSpPr>
        <p:spPr>
          <a:xfrm>
            <a:off x="916596" y="2146479"/>
            <a:ext cx="62788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800" b="1">
                <a:solidFill>
                  <a:srgbClr val="059669"/>
                </a:solidFill>
                <a:latin typeface="Arial"/>
                <a:cs typeface="Arial"/>
              </a:rPr>
              <a:t>Appendix</a:t>
            </a:r>
            <a:endParaRPr lang="nl-NL"/>
          </a:p>
        </p:txBody>
      </p:sp>
      <p:pic>
        <p:nvPicPr>
          <p:cNvPr id="11" name="Graphic 10" descr="Ster silhouet">
            <a:extLst>
              <a:ext uri="{FF2B5EF4-FFF2-40B4-BE49-F238E27FC236}">
                <a16:creationId xmlns:a16="http://schemas.microsoft.com/office/drawing/2014/main" id="{5663F9F4-3FF7-F549-9073-4F6B52D7C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243" y="203172"/>
            <a:ext cx="674914" cy="674914"/>
          </a:xfrm>
          <a:prstGeom prst="rect">
            <a:avLst/>
          </a:prstGeom>
        </p:spPr>
      </p:pic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98A25B69-A325-8808-9984-E93A33FC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2906CA42-D0C2-75CF-42CB-A36E4A454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4C137D0D-0DC1-DB17-35F4-7B873E07A1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F4F942D6-C447-56B0-F644-1F0296D426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07" t="5890" r="69890" b="12215"/>
          <a:stretch>
            <a:fillRect/>
          </a:stretch>
        </p:blipFill>
        <p:spPr>
          <a:xfrm>
            <a:off x="402319" y="2304777"/>
            <a:ext cx="514399" cy="514399"/>
          </a:xfrm>
          <a:prstGeom prst="flowChartConnector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05C14666-8B49-6F56-AFEA-E77050A75B03}"/>
              </a:ext>
            </a:extLst>
          </p:cNvPr>
          <p:cNvSpPr txBox="1"/>
          <p:nvPr/>
        </p:nvSpPr>
        <p:spPr>
          <a:xfrm>
            <a:off x="4432935" y="6353175"/>
            <a:ext cx="871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Jean, Mattis, Leo, Niels &amp; Nathan</a:t>
            </a:r>
          </a:p>
        </p:txBody>
      </p:sp>
      <p:sp>
        <p:nvSpPr>
          <p:cNvPr id="8" name="Stroomdiagram: Voorbereiding 7">
            <a:extLst>
              <a:ext uri="{FF2B5EF4-FFF2-40B4-BE49-F238E27FC236}">
                <a16:creationId xmlns:a16="http://schemas.microsoft.com/office/drawing/2014/main" id="{B0CB6229-E44F-B0FB-BCE5-182EC8014C50}"/>
              </a:ext>
            </a:extLst>
          </p:cNvPr>
          <p:cNvSpPr/>
          <p:nvPr/>
        </p:nvSpPr>
        <p:spPr>
          <a:xfrm>
            <a:off x="11165417" y="220133"/>
            <a:ext cx="833965" cy="209548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3FAC13C-63F0-0F6F-E359-EAE03E5E09D1}"/>
              </a:ext>
            </a:extLst>
          </p:cNvPr>
          <p:cNvSpPr txBox="1"/>
          <p:nvPr/>
        </p:nvSpPr>
        <p:spPr>
          <a:xfrm>
            <a:off x="11165417" y="224879"/>
            <a:ext cx="9609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Company helpers</a:t>
            </a:r>
            <a:endParaRPr lang="en-GB" sz="700" dirty="0"/>
          </a:p>
        </p:txBody>
      </p:sp>
      <p:sp>
        <p:nvSpPr>
          <p:cNvPr id="5" name="Stroomdiagram: Voorbereiding 4">
            <a:hlinkClick r:id="rId11" action="ppaction://hlinksldjump"/>
            <a:extLst>
              <a:ext uri="{FF2B5EF4-FFF2-40B4-BE49-F238E27FC236}">
                <a16:creationId xmlns:a16="http://schemas.microsoft.com/office/drawing/2014/main" id="{53B5F633-FEEC-CF7C-2C41-C2477437F951}"/>
              </a:ext>
            </a:extLst>
          </p:cNvPr>
          <p:cNvSpPr/>
          <p:nvPr/>
        </p:nvSpPr>
        <p:spPr>
          <a:xfrm>
            <a:off x="11165417" y="505883"/>
            <a:ext cx="833965" cy="209548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7414FDC-34F0-5F0D-D1FF-9310F627B539}"/>
              </a:ext>
            </a:extLst>
          </p:cNvPr>
          <p:cNvSpPr txBox="1"/>
          <p:nvPr/>
        </p:nvSpPr>
        <p:spPr>
          <a:xfrm>
            <a:off x="11207750" y="510629"/>
            <a:ext cx="9609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 algorithm</a:t>
            </a:r>
            <a:endParaRPr lang="en-GB" sz="700" dirty="0"/>
          </a:p>
        </p:txBody>
      </p:sp>
      <p:sp>
        <p:nvSpPr>
          <p:cNvPr id="10" name="Stroomdiagram: Voorbereiding 9">
            <a:hlinkClick r:id="rId11" action="ppaction://hlinksldjump"/>
            <a:extLst>
              <a:ext uri="{FF2B5EF4-FFF2-40B4-BE49-F238E27FC236}">
                <a16:creationId xmlns:a16="http://schemas.microsoft.com/office/drawing/2014/main" id="{63513522-C726-B28A-2D27-D985CF9361F7}"/>
              </a:ext>
            </a:extLst>
          </p:cNvPr>
          <p:cNvSpPr/>
          <p:nvPr/>
        </p:nvSpPr>
        <p:spPr>
          <a:xfrm>
            <a:off x="11150600" y="791632"/>
            <a:ext cx="833965" cy="209548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49A8D0E-C28C-F796-D7A9-20B8A400681B}"/>
              </a:ext>
            </a:extLst>
          </p:cNvPr>
          <p:cNvSpPr txBox="1"/>
          <p:nvPr/>
        </p:nvSpPr>
        <p:spPr>
          <a:xfrm>
            <a:off x="11269133" y="796053"/>
            <a:ext cx="12022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ERD model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17884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DEAD2-F380-1985-F301-84F3AF2EA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9E6B8D95-3DA6-5DB1-A7BB-C0820E9EA7FF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55BB27E5-D4CF-1CB5-B171-9F1671A77B51}"/>
              </a:ext>
            </a:extLst>
          </p:cNvPr>
          <p:cNvSpPr txBox="1"/>
          <p:nvPr/>
        </p:nvSpPr>
        <p:spPr>
          <a:xfrm>
            <a:off x="165734" y="248832"/>
            <a:ext cx="81781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 dirty="0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 dirty="0">
                <a:solidFill>
                  <a:srgbClr val="000000"/>
                </a:solidFill>
                <a:latin typeface="Arial"/>
                <a:cs typeface="Arial"/>
              </a:rPr>
              <a:t>Company helpers</a:t>
            </a:r>
            <a:endParaRPr lang="en-GB" sz="2800" dirty="0">
              <a:latin typeface="Arial"/>
              <a:cs typeface="Arial"/>
            </a:endParaRPr>
          </a:p>
        </p:txBody>
      </p:sp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D8176344-5CFD-9D81-D499-E5C119A20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0FDB4B8D-A1B6-FCCE-1A54-E0D5FF18B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id="{5DFFDCD0-B34B-E8DF-1580-12153D02C08D}"/>
              </a:ext>
            </a:extLst>
          </p:cNvPr>
          <p:cNvCxnSpPr>
            <a:cxnSpLocks/>
          </p:cNvCxnSpPr>
          <p:nvPr/>
        </p:nvCxnSpPr>
        <p:spPr bwMode="gray">
          <a:xfrm>
            <a:off x="5932998" y="1466850"/>
            <a:ext cx="0" cy="469921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38ECFCC0-6B05-53A2-B34E-D87EF6AF771A}"/>
              </a:ext>
            </a:extLst>
          </p:cNvPr>
          <p:cNvSpPr txBox="1"/>
          <p:nvPr/>
        </p:nvSpPr>
        <p:spPr>
          <a:xfrm>
            <a:off x="969964" y="3695022"/>
            <a:ext cx="40004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Check if OpenAI key exists</a:t>
            </a:r>
            <a:endParaRPr lang="nl-NL" dirty="0"/>
          </a:p>
        </p:txBody>
      </p:sp>
      <p:pic>
        <p:nvPicPr>
          <p:cNvPr id="2" name="Afbeelding 1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838727D6-DE2E-34CA-9F1D-28AD5B55C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224" y="2408694"/>
            <a:ext cx="4695078" cy="3028628"/>
          </a:xfrm>
          <a:prstGeom prst="rect">
            <a:avLst/>
          </a:prstGeom>
        </p:spPr>
      </p:pic>
      <p:sp>
        <p:nvSpPr>
          <p:cNvPr id="3" name="Stroomdiagram: Voorbereiding 2">
            <a:hlinkClick r:id="rId7" action="ppaction://hlinksldjump"/>
            <a:extLst>
              <a:ext uri="{FF2B5EF4-FFF2-40B4-BE49-F238E27FC236}">
                <a16:creationId xmlns:a16="http://schemas.microsoft.com/office/drawing/2014/main" id="{94479FC4-82C9-0F34-ED96-54064F5E2F03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D31C152-25F1-58E0-96F8-DB15EB3ED252}"/>
              </a:ext>
            </a:extLst>
          </p:cNvPr>
          <p:cNvSpPr txBox="1"/>
          <p:nvPr/>
        </p:nvSpPr>
        <p:spPr>
          <a:xfrm>
            <a:off x="11378406" y="239227"/>
            <a:ext cx="5635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r>
              <a:rPr lang="en-GB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171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F82ADCC-BA4D-0FBC-202A-8C083268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80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2BE8B-D358-9A79-A478-B63C687B6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BDF98B18-A19B-9815-03F8-9BC4310FADFE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9B1D064C-9667-585D-F960-D0459FB8BAF6}"/>
              </a:ext>
            </a:extLst>
          </p:cNvPr>
          <p:cNvSpPr txBox="1"/>
          <p:nvPr/>
        </p:nvSpPr>
        <p:spPr>
          <a:xfrm>
            <a:off x="165734" y="248832"/>
            <a:ext cx="81781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>
                <a:solidFill>
                  <a:srgbClr val="000000"/>
                </a:solidFill>
                <a:latin typeface="Arial"/>
                <a:cs typeface="Arial"/>
              </a:rPr>
              <a:t>Core algorithm</a:t>
            </a:r>
          </a:p>
        </p:txBody>
      </p:sp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44668901-0EE4-C87C-9647-9A7DC4599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E6F31932-FB06-B9FA-DF9E-6C5D6CF0C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id="{3014FCF3-8201-8F0E-0FCE-C94DF59EADC9}"/>
              </a:ext>
            </a:extLst>
          </p:cNvPr>
          <p:cNvCxnSpPr>
            <a:cxnSpLocks/>
          </p:cNvCxnSpPr>
          <p:nvPr/>
        </p:nvCxnSpPr>
        <p:spPr bwMode="gray">
          <a:xfrm>
            <a:off x="5932998" y="1466850"/>
            <a:ext cx="0" cy="469921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E1DD0FE4-3790-5761-F929-655AE4625F43}"/>
              </a:ext>
            </a:extLst>
          </p:cNvPr>
          <p:cNvSpPr txBox="1"/>
          <p:nvPr/>
        </p:nvSpPr>
        <p:spPr>
          <a:xfrm>
            <a:off x="969964" y="3695022"/>
            <a:ext cx="40004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Check if OpenAI key exists</a:t>
            </a:r>
            <a:endParaRPr lang="nl-NL"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4CC213C-18EA-AE80-6031-54A4E8F9B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52" y="925975"/>
            <a:ext cx="8185320" cy="6004368"/>
          </a:xfrm>
          <a:prstGeom prst="rect">
            <a:avLst/>
          </a:prstGeom>
        </p:spPr>
      </p:pic>
      <p:sp>
        <p:nvSpPr>
          <p:cNvPr id="9" name="Stroomdiagram: Voorbereiding 8">
            <a:hlinkClick r:id="rId7" action="ppaction://hlinksldjump"/>
            <a:extLst>
              <a:ext uri="{FF2B5EF4-FFF2-40B4-BE49-F238E27FC236}">
                <a16:creationId xmlns:a16="http://schemas.microsoft.com/office/drawing/2014/main" id="{051FA7F3-0D46-261F-CE16-8A6012178079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1D24901-CEC8-F47B-922C-579303EE0D05}"/>
              </a:ext>
            </a:extLst>
          </p:cNvPr>
          <p:cNvSpPr txBox="1"/>
          <p:nvPr/>
        </p:nvSpPr>
        <p:spPr>
          <a:xfrm>
            <a:off x="11378406" y="239227"/>
            <a:ext cx="5635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r>
              <a:rPr lang="en-GB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919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7873C-FEF9-3854-3BBB-1B6912B44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7A6D3FA-13B2-B377-BA6D-0957523675B1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67770AC2-40A2-76A2-DFEB-7477F28161CB}"/>
              </a:ext>
            </a:extLst>
          </p:cNvPr>
          <p:cNvSpPr txBox="1"/>
          <p:nvPr/>
        </p:nvSpPr>
        <p:spPr>
          <a:xfrm>
            <a:off x="165734" y="248832"/>
            <a:ext cx="81781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>
                <a:solidFill>
                  <a:srgbClr val="000000"/>
                </a:solidFill>
                <a:latin typeface="Arial"/>
                <a:cs typeface="Arial"/>
              </a:rPr>
              <a:t>Core </a:t>
            </a:r>
            <a:r>
              <a:rPr lang="en-GB" sz="3200" err="1">
                <a:solidFill>
                  <a:srgbClr val="000000"/>
                </a:solidFill>
                <a:latin typeface="Arial"/>
                <a:cs typeface="Arial"/>
              </a:rPr>
              <a:t>algorith</a:t>
            </a:r>
            <a:r>
              <a:rPr lang="en-GB" sz="3200">
                <a:solidFill>
                  <a:srgbClr val="000000"/>
                </a:solidFill>
                <a:latin typeface="Arial"/>
                <a:cs typeface="Arial"/>
              </a:rPr>
              <a:t>m</a:t>
            </a:r>
            <a:endParaRPr lang="en-GB" sz="2800">
              <a:latin typeface="Arial"/>
              <a:cs typeface="Arial"/>
            </a:endParaRPr>
          </a:p>
        </p:txBody>
      </p:sp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679572D7-F6DB-876B-E53F-B4EF0F43D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A1DDCE12-2FB1-2B98-3504-8A5FFD4E2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id="{D96EEF82-ADB2-FBEB-2E3C-17E1CD90BD3D}"/>
              </a:ext>
            </a:extLst>
          </p:cNvPr>
          <p:cNvCxnSpPr>
            <a:cxnSpLocks/>
          </p:cNvCxnSpPr>
          <p:nvPr/>
        </p:nvCxnSpPr>
        <p:spPr bwMode="gray">
          <a:xfrm>
            <a:off x="5932998" y="1466850"/>
            <a:ext cx="0" cy="469921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57CB8743-71A6-20A5-E7FD-7CE4DE389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11088"/>
            <a:ext cx="12192000" cy="3035824"/>
          </a:xfrm>
          <a:prstGeom prst="rect">
            <a:avLst/>
          </a:prstGeom>
        </p:spPr>
      </p:pic>
      <p:sp>
        <p:nvSpPr>
          <p:cNvPr id="3" name="Stroomdiagram: Voorbereiding 2">
            <a:hlinkClick r:id="rId7" action="ppaction://hlinksldjump"/>
            <a:extLst>
              <a:ext uri="{FF2B5EF4-FFF2-40B4-BE49-F238E27FC236}">
                <a16:creationId xmlns:a16="http://schemas.microsoft.com/office/drawing/2014/main" id="{31B87778-D7CD-FCEE-1B44-BE1AF7E66242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BB38B4E-8BF0-3057-D4AC-E1E462132579}"/>
              </a:ext>
            </a:extLst>
          </p:cNvPr>
          <p:cNvSpPr txBox="1"/>
          <p:nvPr/>
        </p:nvSpPr>
        <p:spPr>
          <a:xfrm>
            <a:off x="11385381" y="239227"/>
            <a:ext cx="5496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Appendix </a:t>
            </a:r>
          </a:p>
        </p:txBody>
      </p:sp>
      <p:sp>
        <p:nvSpPr>
          <p:cNvPr id="8" name="Stroomdiagram: Voorbereiding 7">
            <a:hlinkClick r:id="rId7" action="ppaction://hlinksldjump"/>
            <a:extLst>
              <a:ext uri="{FF2B5EF4-FFF2-40B4-BE49-F238E27FC236}">
                <a16:creationId xmlns:a16="http://schemas.microsoft.com/office/drawing/2014/main" id="{B6DD3B5A-B595-D102-258C-C6F91BEF4592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6A7F0C0-0E85-08F1-F839-B11BBCEE3445}"/>
              </a:ext>
            </a:extLst>
          </p:cNvPr>
          <p:cNvSpPr txBox="1"/>
          <p:nvPr/>
        </p:nvSpPr>
        <p:spPr>
          <a:xfrm>
            <a:off x="11378406" y="239227"/>
            <a:ext cx="5635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r>
              <a:rPr lang="en-GB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2222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AC9D8-DEEE-6A53-D098-8E276045F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DDEB1EB-68A9-1949-AEF2-97C901CC7E53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44B1A10F-0B89-E6EE-03AA-3633529991AD}"/>
              </a:ext>
            </a:extLst>
          </p:cNvPr>
          <p:cNvSpPr txBox="1"/>
          <p:nvPr/>
        </p:nvSpPr>
        <p:spPr>
          <a:xfrm>
            <a:off x="165734" y="248832"/>
            <a:ext cx="81781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 err="1">
                <a:solidFill>
                  <a:srgbClr val="000000"/>
                </a:solidFill>
                <a:latin typeface="Arial"/>
                <a:cs typeface="Arial"/>
              </a:rPr>
              <a:t>Core </a:t>
            </a:r>
            <a:r>
              <a:rPr lang="en-GB" sz="3200">
                <a:solidFill>
                  <a:srgbClr val="000000"/>
                </a:solidFill>
                <a:latin typeface="Arial"/>
                <a:cs typeface="Arial"/>
              </a:rPr>
              <a:t>algorithm</a:t>
            </a:r>
            <a:endParaRPr lang="en-GB" sz="2800">
              <a:latin typeface="Arial"/>
              <a:cs typeface="Arial"/>
            </a:endParaRPr>
          </a:p>
        </p:txBody>
      </p:sp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C2E2710F-A57C-DDBE-26E6-DDF8E6FE7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BC349874-C627-3679-BE9F-F000543ED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id="{4D7650E7-341E-7257-4BC3-EC8D9D8F54B3}"/>
              </a:ext>
            </a:extLst>
          </p:cNvPr>
          <p:cNvCxnSpPr>
            <a:cxnSpLocks/>
          </p:cNvCxnSpPr>
          <p:nvPr/>
        </p:nvCxnSpPr>
        <p:spPr bwMode="gray">
          <a:xfrm>
            <a:off x="5932998" y="1466850"/>
            <a:ext cx="0" cy="469921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B9C31ECC-AF5A-6602-4172-C186A4A214DA}"/>
              </a:ext>
            </a:extLst>
          </p:cNvPr>
          <p:cNvSpPr txBox="1"/>
          <p:nvPr/>
        </p:nvSpPr>
        <p:spPr>
          <a:xfrm>
            <a:off x="969964" y="3695022"/>
            <a:ext cx="40004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Check if OpenAI key exists</a:t>
            </a:r>
            <a:endParaRPr lang="nl-NL"/>
          </a:p>
        </p:txBody>
      </p:sp>
      <p:pic>
        <p:nvPicPr>
          <p:cNvPr id="2" name="Picture 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CA94ECB3-43C9-A72A-1176-5C3FAF76A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47688"/>
            <a:ext cx="12192000" cy="5469308"/>
          </a:xfrm>
          <a:prstGeom prst="rect">
            <a:avLst/>
          </a:prstGeom>
        </p:spPr>
      </p:pic>
      <p:sp>
        <p:nvSpPr>
          <p:cNvPr id="3" name="Stroomdiagram: Voorbereiding 2">
            <a:hlinkClick r:id="rId7" action="ppaction://hlinksldjump"/>
            <a:extLst>
              <a:ext uri="{FF2B5EF4-FFF2-40B4-BE49-F238E27FC236}">
                <a16:creationId xmlns:a16="http://schemas.microsoft.com/office/drawing/2014/main" id="{15834456-B5DE-A4D2-C150-10D7E175DD27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AD73C3A-AC04-F16F-3D41-6196D87D78E4}"/>
              </a:ext>
            </a:extLst>
          </p:cNvPr>
          <p:cNvSpPr txBox="1"/>
          <p:nvPr/>
        </p:nvSpPr>
        <p:spPr>
          <a:xfrm>
            <a:off x="11385381" y="239227"/>
            <a:ext cx="5496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Appendix </a:t>
            </a:r>
          </a:p>
        </p:txBody>
      </p:sp>
      <p:sp>
        <p:nvSpPr>
          <p:cNvPr id="9" name="Stroomdiagram: Voorbereiding 8">
            <a:hlinkClick r:id="rId7" action="ppaction://hlinksldjump"/>
            <a:extLst>
              <a:ext uri="{FF2B5EF4-FFF2-40B4-BE49-F238E27FC236}">
                <a16:creationId xmlns:a16="http://schemas.microsoft.com/office/drawing/2014/main" id="{83956C51-996B-D948-2A5C-98D7732E03DB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56F17FD-3208-C754-FF07-30584B26FD29}"/>
              </a:ext>
            </a:extLst>
          </p:cNvPr>
          <p:cNvSpPr txBox="1"/>
          <p:nvPr/>
        </p:nvSpPr>
        <p:spPr>
          <a:xfrm>
            <a:off x="11378406" y="239227"/>
            <a:ext cx="5635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r>
              <a:rPr lang="en-GB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7475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4AFE4-1CE8-7D13-DC95-716D7FD1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C177E60-9C6D-2C90-CC61-74D361E0B7EC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32CEA466-9CCA-344B-E929-FD48ABBB638C}"/>
              </a:ext>
            </a:extLst>
          </p:cNvPr>
          <p:cNvSpPr txBox="1"/>
          <p:nvPr/>
        </p:nvSpPr>
        <p:spPr>
          <a:xfrm>
            <a:off x="165734" y="248832"/>
            <a:ext cx="81781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>
                <a:solidFill>
                  <a:srgbClr val="000000"/>
                </a:solidFill>
                <a:latin typeface="Arial"/>
                <a:cs typeface="Arial"/>
              </a:rPr>
              <a:t>Core algorithm</a:t>
            </a:r>
            <a:endParaRPr lang="en-GB" sz="3200">
              <a:latin typeface="Arial"/>
              <a:cs typeface="Arial"/>
            </a:endParaRPr>
          </a:p>
        </p:txBody>
      </p:sp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3ED3927E-6824-9211-DA1C-E9422C059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DA8D0F90-C65F-7371-F4B3-9B28D49B5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id="{3508C977-B2CC-2CA4-DA6D-89123B759160}"/>
              </a:ext>
            </a:extLst>
          </p:cNvPr>
          <p:cNvCxnSpPr>
            <a:cxnSpLocks/>
          </p:cNvCxnSpPr>
          <p:nvPr/>
        </p:nvCxnSpPr>
        <p:spPr bwMode="gray">
          <a:xfrm>
            <a:off x="5932998" y="1466850"/>
            <a:ext cx="0" cy="469921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A821F8D7-2A32-A9E0-44AD-DEBE8C319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502" y="1089949"/>
            <a:ext cx="6884009" cy="5459393"/>
          </a:xfrm>
          <a:prstGeom prst="rect">
            <a:avLst/>
          </a:prstGeom>
        </p:spPr>
      </p:pic>
      <p:sp>
        <p:nvSpPr>
          <p:cNvPr id="3" name="Stroomdiagram: Voorbereiding 2">
            <a:hlinkClick r:id="rId7" action="ppaction://hlinksldjump"/>
            <a:extLst>
              <a:ext uri="{FF2B5EF4-FFF2-40B4-BE49-F238E27FC236}">
                <a16:creationId xmlns:a16="http://schemas.microsoft.com/office/drawing/2014/main" id="{286B504D-E4F9-31AF-09A8-1BD43F67595E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E982CE2-F022-8CAB-6DB3-D030A2AF531A}"/>
              </a:ext>
            </a:extLst>
          </p:cNvPr>
          <p:cNvSpPr txBox="1"/>
          <p:nvPr/>
        </p:nvSpPr>
        <p:spPr>
          <a:xfrm>
            <a:off x="11385381" y="239227"/>
            <a:ext cx="5496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Appendix </a:t>
            </a:r>
          </a:p>
        </p:txBody>
      </p:sp>
      <p:sp>
        <p:nvSpPr>
          <p:cNvPr id="8" name="Stroomdiagram: Voorbereiding 7">
            <a:hlinkClick r:id="rId7" action="ppaction://hlinksldjump"/>
            <a:extLst>
              <a:ext uri="{FF2B5EF4-FFF2-40B4-BE49-F238E27FC236}">
                <a16:creationId xmlns:a16="http://schemas.microsoft.com/office/drawing/2014/main" id="{25259344-4031-5057-6EC8-B4CD2D44B790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20FB5FB-5977-5AF0-070C-9CF178A54903}"/>
              </a:ext>
            </a:extLst>
          </p:cNvPr>
          <p:cNvSpPr txBox="1"/>
          <p:nvPr/>
        </p:nvSpPr>
        <p:spPr>
          <a:xfrm>
            <a:off x="11378406" y="239227"/>
            <a:ext cx="5635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r>
              <a:rPr lang="en-GB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552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0954-982E-CEFB-7D3B-331963500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74EAA52-4CE0-7311-CBF6-CCB1FBFA35A6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BEBF0737-60FF-6806-3DC2-0D2445933706}"/>
              </a:ext>
            </a:extLst>
          </p:cNvPr>
          <p:cNvSpPr txBox="1"/>
          <p:nvPr/>
        </p:nvSpPr>
        <p:spPr>
          <a:xfrm>
            <a:off x="165734" y="248832"/>
            <a:ext cx="81781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>
                <a:solidFill>
                  <a:srgbClr val="000000"/>
                </a:solidFill>
                <a:latin typeface="Arial"/>
                <a:cs typeface="Arial"/>
              </a:rPr>
              <a:t>Core algorithm</a:t>
            </a:r>
            <a:endParaRPr lang="en-GB" sz="3200">
              <a:latin typeface="Arial"/>
              <a:cs typeface="Arial"/>
            </a:endParaRPr>
          </a:p>
        </p:txBody>
      </p:sp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1A430435-07E9-A9D0-83D2-96FE9FB2E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C052D40A-C929-9018-D697-A08E2D29E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id="{8B8CCCA4-F8F1-4244-3F57-FA6674A41E86}"/>
              </a:ext>
            </a:extLst>
          </p:cNvPr>
          <p:cNvCxnSpPr>
            <a:cxnSpLocks/>
          </p:cNvCxnSpPr>
          <p:nvPr/>
        </p:nvCxnSpPr>
        <p:spPr bwMode="gray">
          <a:xfrm>
            <a:off x="5932998" y="1466850"/>
            <a:ext cx="0" cy="469921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troomdiagram: Voorbereiding 2">
            <a:hlinkClick r:id="rId6" action="ppaction://hlinksldjump"/>
            <a:extLst>
              <a:ext uri="{FF2B5EF4-FFF2-40B4-BE49-F238E27FC236}">
                <a16:creationId xmlns:a16="http://schemas.microsoft.com/office/drawing/2014/main" id="{AE98931D-AAF2-7646-7874-C4CA3E5FAE80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84DDE2D-247C-D5A0-E288-8533265BBE05}"/>
              </a:ext>
            </a:extLst>
          </p:cNvPr>
          <p:cNvSpPr txBox="1"/>
          <p:nvPr/>
        </p:nvSpPr>
        <p:spPr>
          <a:xfrm>
            <a:off x="11385381" y="239227"/>
            <a:ext cx="5496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/>
              <a:t>Appendix </a:t>
            </a:r>
          </a:p>
        </p:txBody>
      </p:sp>
      <p:sp>
        <p:nvSpPr>
          <p:cNvPr id="8" name="Stroomdiagram: Voorbereiding 7">
            <a:hlinkClick r:id="rId6" action="ppaction://hlinksldjump"/>
            <a:extLst>
              <a:ext uri="{FF2B5EF4-FFF2-40B4-BE49-F238E27FC236}">
                <a16:creationId xmlns:a16="http://schemas.microsoft.com/office/drawing/2014/main" id="{26C0C3D4-8A37-6693-3716-91CB91EBBA33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8E03ECE-C93C-AC1F-2504-89CBC64E8C1D}"/>
              </a:ext>
            </a:extLst>
          </p:cNvPr>
          <p:cNvSpPr txBox="1"/>
          <p:nvPr/>
        </p:nvSpPr>
        <p:spPr>
          <a:xfrm>
            <a:off x="11378406" y="239227"/>
            <a:ext cx="5635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r>
              <a:rPr lang="en-GB" sz="700"/>
              <a:t> </a:t>
            </a:r>
          </a:p>
        </p:txBody>
      </p:sp>
      <p:pic>
        <p:nvPicPr>
          <p:cNvPr id="12" name="Picture 1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1CDE5DC6-CBAB-6D5C-F40B-BF1CCA0A1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45" y="1115511"/>
            <a:ext cx="6159179" cy="3117449"/>
          </a:xfrm>
          <a:prstGeom prst="rect">
            <a:avLst/>
          </a:prstGeom>
        </p:spPr>
      </p:pic>
      <p:pic>
        <p:nvPicPr>
          <p:cNvPr id="15" name="Picture 1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AF38C7-9A6E-DB6B-F5CE-08ABE03A6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4242" y="3232231"/>
            <a:ext cx="6003162" cy="3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87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4D01A-73CF-4468-B624-EDE701CD3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E058713A-B9D9-FA9B-3CC5-5E332D80A9D6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54BDBEB0-3244-804C-7505-33D7A1F21454}"/>
              </a:ext>
            </a:extLst>
          </p:cNvPr>
          <p:cNvSpPr txBox="1"/>
          <p:nvPr/>
        </p:nvSpPr>
        <p:spPr>
          <a:xfrm>
            <a:off x="165734" y="248832"/>
            <a:ext cx="81781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>
                <a:solidFill>
                  <a:srgbClr val="000000"/>
                </a:solidFill>
                <a:latin typeface="Arial"/>
                <a:cs typeface="Arial"/>
              </a:rPr>
              <a:t>Core algorithm</a:t>
            </a:r>
            <a:endParaRPr lang="en-GB" sz="3200">
              <a:latin typeface="Arial"/>
              <a:cs typeface="Arial"/>
            </a:endParaRPr>
          </a:p>
        </p:txBody>
      </p:sp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DD6B78B4-2CE0-5519-6942-0CB76790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3710B359-6F6C-DE0F-7CC3-192260412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id="{1CBDE982-DFEC-5DCC-8697-FEAAFD095A9D}"/>
              </a:ext>
            </a:extLst>
          </p:cNvPr>
          <p:cNvCxnSpPr>
            <a:cxnSpLocks/>
          </p:cNvCxnSpPr>
          <p:nvPr/>
        </p:nvCxnSpPr>
        <p:spPr bwMode="gray">
          <a:xfrm>
            <a:off x="5932998" y="1466850"/>
            <a:ext cx="0" cy="469921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F948D751-4F75-D378-112E-1B71F9AEF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502" y="1089949"/>
            <a:ext cx="6884009" cy="5459393"/>
          </a:xfrm>
          <a:prstGeom prst="rect">
            <a:avLst/>
          </a:prstGeom>
        </p:spPr>
      </p:pic>
      <p:sp>
        <p:nvSpPr>
          <p:cNvPr id="3" name="Stroomdiagram: Voorbereiding 2">
            <a:hlinkClick r:id="rId7" action="ppaction://hlinksldjump"/>
            <a:extLst>
              <a:ext uri="{FF2B5EF4-FFF2-40B4-BE49-F238E27FC236}">
                <a16:creationId xmlns:a16="http://schemas.microsoft.com/office/drawing/2014/main" id="{49C37A66-9D07-E714-6E4B-0F548F98A65E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BF45674-E425-D82E-60EB-1C20D743624F}"/>
              </a:ext>
            </a:extLst>
          </p:cNvPr>
          <p:cNvSpPr txBox="1"/>
          <p:nvPr/>
        </p:nvSpPr>
        <p:spPr>
          <a:xfrm>
            <a:off x="11385381" y="239227"/>
            <a:ext cx="5496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/>
              <a:t>Appendix </a:t>
            </a:r>
          </a:p>
        </p:txBody>
      </p:sp>
      <p:sp>
        <p:nvSpPr>
          <p:cNvPr id="8" name="Stroomdiagram: Voorbereiding 7">
            <a:hlinkClick r:id="rId7" action="ppaction://hlinksldjump"/>
            <a:extLst>
              <a:ext uri="{FF2B5EF4-FFF2-40B4-BE49-F238E27FC236}">
                <a16:creationId xmlns:a16="http://schemas.microsoft.com/office/drawing/2014/main" id="{8A15637A-AE9B-0096-5EAB-71CC1BFC5C6B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E1D033D-CD80-D629-4CB8-9C31F4C6D7AD}"/>
              </a:ext>
            </a:extLst>
          </p:cNvPr>
          <p:cNvSpPr txBox="1"/>
          <p:nvPr/>
        </p:nvSpPr>
        <p:spPr>
          <a:xfrm>
            <a:off x="11378406" y="239227"/>
            <a:ext cx="5635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r>
              <a:rPr lang="en-GB" sz="700"/>
              <a:t> </a:t>
            </a:r>
          </a:p>
        </p:txBody>
      </p:sp>
      <p:sp>
        <p:nvSpPr>
          <p:cNvPr id="10" name="Stroomdiagram: Voorbereiding 9">
            <a:hlinkClick r:id="rId7" action="ppaction://hlinksldjump"/>
            <a:extLst>
              <a:ext uri="{FF2B5EF4-FFF2-40B4-BE49-F238E27FC236}">
                <a16:creationId xmlns:a16="http://schemas.microsoft.com/office/drawing/2014/main" id="{B4A734EE-AC75-AE76-D05A-5256E3BCF6ED}"/>
              </a:ext>
            </a:extLst>
          </p:cNvPr>
          <p:cNvSpPr/>
          <p:nvPr/>
        </p:nvSpPr>
        <p:spPr>
          <a:xfrm>
            <a:off x="11340474" y="503159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9611A09-62FA-5ED0-A64B-76805485224F}"/>
              </a:ext>
            </a:extLst>
          </p:cNvPr>
          <p:cNvSpPr txBox="1"/>
          <p:nvPr/>
        </p:nvSpPr>
        <p:spPr>
          <a:xfrm>
            <a:off x="11378405" y="493555"/>
            <a:ext cx="5496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/>
              <a:t>Appendix </a:t>
            </a:r>
          </a:p>
        </p:txBody>
      </p:sp>
      <p:sp>
        <p:nvSpPr>
          <p:cNvPr id="12" name="Stroomdiagram: Voorbereiding 11">
            <a:hlinkClick r:id="rId7" action="ppaction://hlinksldjump"/>
            <a:extLst>
              <a:ext uri="{FF2B5EF4-FFF2-40B4-BE49-F238E27FC236}">
                <a16:creationId xmlns:a16="http://schemas.microsoft.com/office/drawing/2014/main" id="{B7087E29-922A-2FAE-39FD-4081F5276607}"/>
              </a:ext>
            </a:extLst>
          </p:cNvPr>
          <p:cNvSpPr/>
          <p:nvPr/>
        </p:nvSpPr>
        <p:spPr>
          <a:xfrm>
            <a:off x="11340474" y="503159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7AFF702-B376-653A-3958-9A12965E41E4}"/>
              </a:ext>
            </a:extLst>
          </p:cNvPr>
          <p:cNvSpPr txBox="1"/>
          <p:nvPr/>
        </p:nvSpPr>
        <p:spPr>
          <a:xfrm>
            <a:off x="11318790" y="493555"/>
            <a:ext cx="6827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</a:t>
            </a:r>
            <a:r>
              <a:rPr lang="en-GB" sz="7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72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8AC3-2752-DAB0-D423-D9EC3273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33D7757-B929-9655-375C-0290EC1508CB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98CB8841-DADF-4262-DB58-4CE2781A96DA}"/>
              </a:ext>
            </a:extLst>
          </p:cNvPr>
          <p:cNvSpPr txBox="1"/>
          <p:nvPr/>
        </p:nvSpPr>
        <p:spPr>
          <a:xfrm>
            <a:off x="165734" y="248832"/>
            <a:ext cx="81781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>
                <a:solidFill>
                  <a:srgbClr val="000000"/>
                </a:solidFill>
                <a:latin typeface="Arial"/>
                <a:cs typeface="Arial"/>
              </a:rPr>
              <a:t>ERD Database model</a:t>
            </a:r>
            <a:endParaRPr lang="en-GB" sz="2800">
              <a:latin typeface="Arial"/>
              <a:cs typeface="Arial"/>
            </a:endParaRPr>
          </a:p>
        </p:txBody>
      </p:sp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7BB906B0-F425-307C-CD16-0C774D3C6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97604362-6067-38E3-3B97-F2321A11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id="{ADE25F5C-3248-C169-36EE-96FC55CFF84F}"/>
              </a:ext>
            </a:extLst>
          </p:cNvPr>
          <p:cNvCxnSpPr>
            <a:cxnSpLocks/>
          </p:cNvCxnSpPr>
          <p:nvPr/>
        </p:nvCxnSpPr>
        <p:spPr bwMode="gray">
          <a:xfrm>
            <a:off x="5932998" y="1466850"/>
            <a:ext cx="0" cy="469921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256E3917-A92E-B15D-0587-94A851DD0D6D}"/>
              </a:ext>
            </a:extLst>
          </p:cNvPr>
          <p:cNvSpPr txBox="1"/>
          <p:nvPr/>
        </p:nvSpPr>
        <p:spPr>
          <a:xfrm>
            <a:off x="969964" y="3695022"/>
            <a:ext cx="40004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Check if OpenAI key exists</a:t>
            </a:r>
            <a:endParaRPr lang="nl-NL"/>
          </a:p>
        </p:txBody>
      </p:sp>
      <p:pic>
        <p:nvPicPr>
          <p:cNvPr id="3" name="Afbeelding 2" descr="Afbeelding met tekst, schets, diagram, tekening&#10;&#10;Door AI gegenereerde inhoud is mogelijk onjuist.">
            <a:extLst>
              <a:ext uri="{FF2B5EF4-FFF2-40B4-BE49-F238E27FC236}">
                <a16:creationId xmlns:a16="http://schemas.microsoft.com/office/drawing/2014/main" id="{1A79CBFC-4DCC-7F5C-0B81-98159CC2F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167" y="2001862"/>
            <a:ext cx="5350544" cy="3390256"/>
          </a:xfrm>
          <a:prstGeom prst="rect">
            <a:avLst/>
          </a:prstGeom>
        </p:spPr>
      </p:pic>
      <p:sp>
        <p:nvSpPr>
          <p:cNvPr id="2" name="Stroomdiagram: Voorbereiding 1">
            <a:hlinkClick r:id="rId7" action="ppaction://hlinksldjump"/>
            <a:extLst>
              <a:ext uri="{FF2B5EF4-FFF2-40B4-BE49-F238E27FC236}">
                <a16:creationId xmlns:a16="http://schemas.microsoft.com/office/drawing/2014/main" id="{CEA7C06F-C974-1D96-4E77-CB449967D40D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7555796-37C6-0E1D-221E-D8251FE354F7}"/>
              </a:ext>
            </a:extLst>
          </p:cNvPr>
          <p:cNvSpPr txBox="1"/>
          <p:nvPr/>
        </p:nvSpPr>
        <p:spPr>
          <a:xfrm>
            <a:off x="11385381" y="239227"/>
            <a:ext cx="5496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Appendix </a:t>
            </a:r>
          </a:p>
        </p:txBody>
      </p:sp>
      <p:sp>
        <p:nvSpPr>
          <p:cNvPr id="9" name="Stroomdiagram: Voorbereiding 8">
            <a:hlinkClick r:id="rId7" action="ppaction://hlinksldjump"/>
            <a:extLst>
              <a:ext uri="{FF2B5EF4-FFF2-40B4-BE49-F238E27FC236}">
                <a16:creationId xmlns:a16="http://schemas.microsoft.com/office/drawing/2014/main" id="{2B822B9A-8686-DB18-1309-7023A149A4CD}"/>
              </a:ext>
            </a:extLst>
          </p:cNvPr>
          <p:cNvSpPr/>
          <p:nvPr/>
        </p:nvSpPr>
        <p:spPr>
          <a:xfrm>
            <a:off x="11347450" y="248831"/>
            <a:ext cx="625475" cy="180849"/>
          </a:xfrm>
          <a:prstGeom prst="flowChartPreparation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5D272C0-6D0D-F4BA-BCF0-139FF5000531}"/>
              </a:ext>
            </a:extLst>
          </p:cNvPr>
          <p:cNvSpPr txBox="1"/>
          <p:nvPr/>
        </p:nvSpPr>
        <p:spPr>
          <a:xfrm>
            <a:off x="11378406" y="239227"/>
            <a:ext cx="5635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r>
              <a:rPr lang="en-GB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81DD2F81-70B6-70C7-706A-A3E72AABF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7" t="5890" r="69890" b="12215"/>
          <a:stretch>
            <a:fillRect/>
          </a:stretch>
        </p:blipFill>
        <p:spPr>
          <a:xfrm>
            <a:off x="154669" y="177799"/>
            <a:ext cx="514399" cy="514399"/>
          </a:xfrm>
          <a:prstGeom prst="flowChartConnector">
            <a:avLst/>
          </a:prstGeom>
          <a:noFill/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9C23D056-43F4-DAC9-4A81-4D17A2A227EE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F954F1F1-9A60-7339-C94C-D78A6EF60559}"/>
              </a:ext>
            </a:extLst>
          </p:cNvPr>
          <p:cNvSpPr txBox="1"/>
          <p:nvPr/>
        </p:nvSpPr>
        <p:spPr>
          <a:xfrm>
            <a:off x="762000" y="177799"/>
            <a:ext cx="481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Rival</a:t>
            </a:r>
            <a:endParaRPr lang="en-GB" sz="2800" b="1">
              <a:solidFill>
                <a:srgbClr val="0596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B697080A-46F9-2F2B-B97E-9EADFC67B04A}"/>
              </a:ext>
            </a:extLst>
          </p:cNvPr>
          <p:cNvSpPr/>
          <p:nvPr/>
        </p:nvSpPr>
        <p:spPr>
          <a:xfrm>
            <a:off x="542925" y="1111203"/>
            <a:ext cx="8401050" cy="771523"/>
          </a:xfrm>
          <a:prstGeom prst="roundRect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2681D5FD-7721-78EF-EE6F-FAD27DCEBF8F}"/>
              </a:ext>
            </a:extLst>
          </p:cNvPr>
          <p:cNvSpPr/>
          <p:nvPr/>
        </p:nvSpPr>
        <p:spPr>
          <a:xfrm>
            <a:off x="542925" y="2077543"/>
            <a:ext cx="8401050" cy="771523"/>
          </a:xfrm>
          <a:prstGeom prst="roundRect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D9A27450-FCA1-BC9A-43B2-8EAC92E85B65}"/>
              </a:ext>
            </a:extLst>
          </p:cNvPr>
          <p:cNvSpPr/>
          <p:nvPr/>
        </p:nvSpPr>
        <p:spPr>
          <a:xfrm>
            <a:off x="542925" y="4975298"/>
            <a:ext cx="8401050" cy="771523"/>
          </a:xfrm>
          <a:prstGeom prst="roundRect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CE9E704-7C55-EE43-6293-2DEC0F757952}"/>
              </a:ext>
            </a:extLst>
          </p:cNvPr>
          <p:cNvSpPr txBox="1"/>
          <p:nvPr/>
        </p:nvSpPr>
        <p:spPr>
          <a:xfrm>
            <a:off x="716693" y="1266131"/>
            <a:ext cx="446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/>
              <a:t>Purpose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7A0ADD1-7EBB-5847-A30D-26E5B7E65D25}"/>
              </a:ext>
            </a:extLst>
          </p:cNvPr>
          <p:cNvSpPr txBox="1"/>
          <p:nvPr/>
        </p:nvSpPr>
        <p:spPr>
          <a:xfrm>
            <a:off x="716693" y="2232013"/>
            <a:ext cx="4461732" cy="461665"/>
          </a:xfrm>
          <a:prstGeom prst="rect">
            <a:avLst/>
          </a:prstGeom>
          <a:solidFill>
            <a:srgbClr val="059669"/>
          </a:solidFill>
        </p:spPr>
        <p:txBody>
          <a:bodyPr wrap="square" rtlCol="0">
            <a:spAutoFit/>
          </a:bodyPr>
          <a:lstStyle/>
          <a:p>
            <a:r>
              <a:rPr lang="en-GB" sz="2400" b="1" dirty="0"/>
              <a:t>ERD Database Model</a:t>
            </a: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A780CC63-2984-9E95-7E80-D44526744B70}"/>
              </a:ext>
            </a:extLst>
          </p:cNvPr>
          <p:cNvSpPr/>
          <p:nvPr/>
        </p:nvSpPr>
        <p:spPr>
          <a:xfrm>
            <a:off x="542925" y="4010223"/>
            <a:ext cx="8401050" cy="771523"/>
          </a:xfrm>
          <a:prstGeom prst="roundRect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30C18AAF-E70D-F00D-5C03-F3F94CE51B3C}"/>
              </a:ext>
            </a:extLst>
          </p:cNvPr>
          <p:cNvSpPr/>
          <p:nvPr/>
        </p:nvSpPr>
        <p:spPr>
          <a:xfrm>
            <a:off x="542925" y="5942903"/>
            <a:ext cx="8401050" cy="771523"/>
          </a:xfrm>
          <a:prstGeom prst="roundRect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81A5DE9-8A46-219E-03E0-264209C005E8}"/>
              </a:ext>
            </a:extLst>
          </p:cNvPr>
          <p:cNvSpPr txBox="1"/>
          <p:nvPr/>
        </p:nvSpPr>
        <p:spPr>
          <a:xfrm>
            <a:off x="716692" y="4165449"/>
            <a:ext cx="49792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/>
              <a:t>Algorithm</a:t>
            </a:r>
            <a:endParaRPr lang="en-US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5AAB07CC-467E-D76F-A541-3320DB214F24}"/>
              </a:ext>
            </a:extLst>
          </p:cNvPr>
          <p:cNvSpPr/>
          <p:nvPr/>
        </p:nvSpPr>
        <p:spPr>
          <a:xfrm>
            <a:off x="542925" y="3043883"/>
            <a:ext cx="8401050" cy="771523"/>
          </a:xfrm>
          <a:prstGeom prst="roundRect">
            <a:avLst/>
          </a:prstGeom>
          <a:solidFill>
            <a:srgbClr val="059669"/>
          </a:solidFill>
          <a:ln>
            <a:solidFill>
              <a:srgbClr val="0596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EEC5C64-02A0-D945-205E-5890F30E80A2}"/>
              </a:ext>
            </a:extLst>
          </p:cNvPr>
          <p:cNvSpPr txBox="1"/>
          <p:nvPr/>
        </p:nvSpPr>
        <p:spPr>
          <a:xfrm>
            <a:off x="771525" y="3198811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Creating Python classes to fill in the ERD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F679FA2-C2FD-1869-8CCD-2FEB83F5C7DC}"/>
              </a:ext>
            </a:extLst>
          </p:cNvPr>
          <p:cNvSpPr txBox="1"/>
          <p:nvPr/>
        </p:nvSpPr>
        <p:spPr>
          <a:xfrm>
            <a:off x="669068" y="6097831"/>
            <a:ext cx="668463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 dirty="0"/>
              <a:t>Spotting differences and signal creation</a:t>
            </a:r>
            <a:endParaRPr lang="en-US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5681E32E-BECD-1520-85FC-D1D18E31FA1D}"/>
              </a:ext>
            </a:extLst>
          </p:cNvPr>
          <p:cNvSpPr txBox="1"/>
          <p:nvPr/>
        </p:nvSpPr>
        <p:spPr>
          <a:xfrm>
            <a:off x="716691" y="5152365"/>
            <a:ext cx="49792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 dirty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2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77353-2921-A1D7-E0E8-28E75C70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B39982F-2B11-5BC3-CEDC-6AF58D04103A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747AF22B-DA62-92C1-5530-2ECFB9FF7778}"/>
              </a:ext>
            </a:extLst>
          </p:cNvPr>
          <p:cNvSpPr txBox="1"/>
          <p:nvPr/>
        </p:nvSpPr>
        <p:spPr>
          <a:xfrm>
            <a:off x="213360" y="220118"/>
            <a:ext cx="481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Rival |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n-GB" sz="3200" b="1" dirty="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solidFill>
                <a:srgbClr val="0596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DA2CD81E-2F4B-79FE-64E6-C8E789ED5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8890" y="3928039"/>
            <a:ext cx="506208" cy="506208"/>
          </a:xfrm>
          <a:prstGeom prst="rect">
            <a:avLst/>
          </a:prstGeom>
        </p:spPr>
      </p:pic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76B5B240-6AB8-EDAA-78FF-2825A9C44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2226" y="3993631"/>
            <a:ext cx="419057" cy="419057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D559A7CE-A0F6-AFB1-A8B5-88F4438E2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0869" y="1434990"/>
            <a:ext cx="403611" cy="403611"/>
          </a:xfrm>
          <a:prstGeom prst="rect">
            <a:avLst/>
          </a:prstGeom>
        </p:spPr>
      </p:pic>
      <p:pic>
        <p:nvPicPr>
          <p:cNvPr id="11" name="Graphic 10" descr="Ster silhouet">
            <a:extLst>
              <a:ext uri="{FF2B5EF4-FFF2-40B4-BE49-F238E27FC236}">
                <a16:creationId xmlns:a16="http://schemas.microsoft.com/office/drawing/2014/main" id="{286AC259-E0A8-5B48-364C-B7E43D6C31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5855" y="1431270"/>
            <a:ext cx="407331" cy="407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22AAF-C365-5F09-660F-E6BACCAC277D}"/>
              </a:ext>
            </a:extLst>
          </p:cNvPr>
          <p:cNvSpPr txBox="1"/>
          <p:nvPr/>
        </p:nvSpPr>
        <p:spPr>
          <a:xfrm>
            <a:off x="448573" y="1242204"/>
            <a:ext cx="1092104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Core Functionalities</a:t>
            </a:r>
            <a:endParaRPr lang="en-GB" sz="2000" dirty="0"/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 b="1" dirty="0"/>
              <a:t>Rival Tracking:</a:t>
            </a:r>
            <a:r>
              <a:rPr lang="en-GB" dirty="0"/>
              <a:t> Basic profile for your own company and tracked rivals.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 b="1" dirty="0"/>
              <a:t>Rival Snapshots:</a:t>
            </a:r>
            <a:r>
              <a:rPr lang="en-GB" dirty="0"/>
              <a:t> Structured snapshots covering basics, organization, hiring focus, and strategy.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 b="1" dirty="0"/>
              <a:t>Signals:</a:t>
            </a:r>
            <a:r>
              <a:rPr lang="en-GB" dirty="0"/>
              <a:t> Automatic signals generated when meaningful differences between snapshots are detected.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 b="1" dirty="0"/>
              <a:t>Signal Refresh:</a:t>
            </a:r>
            <a:r>
              <a:rPr lang="en-GB" dirty="0"/>
              <a:t> Signals can be refreshed at any time and are automatically updated based on the latest available data.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 b="1" dirty="0"/>
              <a:t>Rival Profiles:</a:t>
            </a:r>
            <a:r>
              <a:rPr lang="en-GB" dirty="0"/>
              <a:t> Short AI-generated summaries of the rivals and competitive position.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 b="1" dirty="0"/>
              <a:t>Dashboard:</a:t>
            </a:r>
            <a:r>
              <a:rPr lang="en-GB" dirty="0"/>
              <a:t> A single overview screen with your company, rivals, new signals, and recent news.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5893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E7326-82A4-B265-DFA4-50D75FD9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88D17882-1FBB-3664-FEAE-570123FC21EB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47483F19-3359-849E-BB91-3C1A38E28823}"/>
              </a:ext>
            </a:extLst>
          </p:cNvPr>
          <p:cNvSpPr txBox="1"/>
          <p:nvPr/>
        </p:nvSpPr>
        <p:spPr>
          <a:xfrm>
            <a:off x="308610" y="230659"/>
            <a:ext cx="62788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>
                <a:latin typeface="Arial"/>
                <a:cs typeface="Arial"/>
              </a:rPr>
              <a:t>ERD Database Model</a:t>
            </a:r>
            <a:r>
              <a:rPr lang="en-GB" sz="3200">
                <a:solidFill>
                  <a:srgbClr val="059669"/>
                </a:solidFill>
                <a:latin typeface="Arial"/>
                <a:cs typeface="Arial"/>
              </a:rPr>
              <a:t> </a:t>
            </a:r>
            <a:endParaRPr lang="en-GB" sz="2800">
              <a:solidFill>
                <a:srgbClr val="059669"/>
              </a:solidFill>
              <a:latin typeface="Arial"/>
              <a:cs typeface="Arial"/>
            </a:endParaRPr>
          </a:p>
        </p:txBody>
      </p:sp>
      <p:pic>
        <p:nvPicPr>
          <p:cNvPr id="11" name="Graphic 10" descr="Ster silhouet">
            <a:extLst>
              <a:ext uri="{FF2B5EF4-FFF2-40B4-BE49-F238E27FC236}">
                <a16:creationId xmlns:a16="http://schemas.microsoft.com/office/drawing/2014/main" id="{781B6FA4-C806-215F-B419-54C5123FE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243" y="203172"/>
            <a:ext cx="674914" cy="674914"/>
          </a:xfrm>
          <a:prstGeom prst="rect">
            <a:avLst/>
          </a:prstGeom>
        </p:spPr>
      </p:pic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37088385-BAF2-4F6F-0204-F2A792412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4ABD92C4-834C-58F5-0F0A-2BA8D2649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978500D5-26C2-2BBD-4E63-26CEF4C87F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cxnSp>
        <p:nvCxnSpPr>
          <p:cNvPr id="26" name="Straight Connector 50">
            <a:extLst>
              <a:ext uri="{FF2B5EF4-FFF2-40B4-BE49-F238E27FC236}">
                <a16:creationId xmlns:a16="http://schemas.microsoft.com/office/drawing/2014/main" id="{F467D76A-E9CA-D01F-54AF-7A0B82429144}"/>
              </a:ext>
            </a:extLst>
          </p:cNvPr>
          <p:cNvCxnSpPr>
            <a:cxnSpLocks/>
          </p:cNvCxnSpPr>
          <p:nvPr/>
        </p:nvCxnSpPr>
        <p:spPr bwMode="gray">
          <a:xfrm>
            <a:off x="2935965" y="1067673"/>
            <a:ext cx="0" cy="5395167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">
            <a:extLst>
              <a:ext uri="{FF2B5EF4-FFF2-40B4-BE49-F238E27FC236}">
                <a16:creationId xmlns:a16="http://schemas.microsoft.com/office/drawing/2014/main" id="{A7CA59A1-94DF-36F9-BC21-657BBDC5062A}"/>
              </a:ext>
            </a:extLst>
          </p:cNvPr>
          <p:cNvSpPr txBox="1"/>
          <p:nvPr/>
        </p:nvSpPr>
        <p:spPr>
          <a:xfrm>
            <a:off x="308610" y="2352617"/>
            <a:ext cx="3289300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SzPct val="80000"/>
            </a:pPr>
            <a:r>
              <a:rPr lang="en-GB" b="1"/>
              <a:t>Broad Overview</a:t>
            </a:r>
          </a:p>
          <a:p>
            <a:pPr marL="285750" indent="-285750">
              <a:buSzPct val="80000"/>
              <a:buFont typeface="Arial"/>
              <a:buChar char="•"/>
            </a:pPr>
            <a:r>
              <a:rPr lang="en-GB"/>
              <a:t>User</a:t>
            </a:r>
            <a:endParaRPr lang="en-US"/>
          </a:p>
          <a:p>
            <a:pPr marL="285750" indent="-285750">
              <a:buSzPct val="80000"/>
              <a:buFont typeface="Arial"/>
              <a:buChar char="•"/>
            </a:pPr>
            <a:r>
              <a:rPr lang="en-GB"/>
              <a:t>Company</a:t>
            </a:r>
          </a:p>
          <a:p>
            <a:pPr marL="742950" lvl="1" indent="-285750">
              <a:buSzPct val="80000"/>
              <a:buFont typeface="Arial"/>
              <a:buChar char="•"/>
            </a:pPr>
            <a:r>
              <a:rPr lang="en-GB"/>
              <a:t>Industry</a:t>
            </a:r>
          </a:p>
          <a:p>
            <a:pPr marL="742950" lvl="1" indent="-285750">
              <a:buSzPct val="80000"/>
              <a:buFont typeface="Arial"/>
              <a:buChar char="•"/>
            </a:pPr>
            <a:r>
              <a:rPr lang="en-GB"/>
              <a:t>Signal</a:t>
            </a:r>
          </a:p>
          <a:p>
            <a:pPr marL="742950" lvl="1" indent="-285750">
              <a:buSzPct val="80000"/>
              <a:buFont typeface="Arial"/>
              <a:buChar char="•"/>
            </a:pPr>
            <a:r>
              <a:rPr lang="en-GB"/>
              <a:t>Snapshot</a:t>
            </a:r>
          </a:p>
          <a:p>
            <a:pPr marL="742950" lvl="1" indent="-285750">
              <a:buSzPct val="80000"/>
              <a:buFont typeface="Arial"/>
              <a:buChar char="•"/>
            </a:pPr>
            <a:r>
              <a:rPr lang="en-GB"/>
              <a:t>Competitor</a:t>
            </a:r>
          </a:p>
          <a:p>
            <a:pPr marL="285750" indent="-285750">
              <a:buSzPct val="80000"/>
              <a:buFont typeface="Arial"/>
              <a:buChar char="•"/>
            </a:pPr>
            <a:r>
              <a:rPr lang="en-GB"/>
              <a:t>Market Positioning</a:t>
            </a:r>
          </a:p>
          <a:p>
            <a:pPr marL="285750" indent="-285750">
              <a:buSzPct val="80000"/>
              <a:buFont typeface="Arial"/>
              <a:buChar char="•"/>
            </a:pPr>
            <a:r>
              <a:rPr lang="en-GB"/>
              <a:t>Industries</a:t>
            </a:r>
          </a:p>
          <a:p>
            <a:pPr>
              <a:buSzPct val="80000"/>
            </a:pPr>
            <a:endParaRPr lang="en-GB"/>
          </a:p>
          <a:p>
            <a:pPr>
              <a:buSzPct val="80000"/>
            </a:pPr>
            <a:endParaRPr lang="en-GB"/>
          </a:p>
        </p:txBody>
      </p:sp>
      <p:pic>
        <p:nvPicPr>
          <p:cNvPr id="3" name="Afbeelding 2" descr="Afbeelding met tekst, diagram, tekening, schets&#10;&#10;Door AI gegenereerde inhoud is mogelijk onjuist.">
            <a:extLst>
              <a:ext uri="{FF2B5EF4-FFF2-40B4-BE49-F238E27FC236}">
                <a16:creationId xmlns:a16="http://schemas.microsoft.com/office/drawing/2014/main" id="{C3D31A3D-7514-76DD-65FD-70FD11C726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8497" y="1035454"/>
            <a:ext cx="8200786" cy="561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919B0-8B41-008D-6B80-4BDD99D4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83138421-150A-4C58-960B-FD3688933783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24693D6D-1AAF-29FC-0A1A-56926F3FCD89}"/>
              </a:ext>
            </a:extLst>
          </p:cNvPr>
          <p:cNvSpPr txBox="1"/>
          <p:nvPr/>
        </p:nvSpPr>
        <p:spPr>
          <a:xfrm>
            <a:off x="213360" y="220118"/>
            <a:ext cx="627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Rival |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ERD Database Model</a:t>
            </a:r>
            <a:r>
              <a:rPr lang="en-GB" sz="3200" dirty="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dirty="0">
              <a:solidFill>
                <a:srgbClr val="0596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6DB71D7E-72AB-8DA2-745C-8BA349FF7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D33C1232-95D9-2B8F-FFE6-218298B0C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69D22B41-32B0-623E-3966-5276A75B8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EC247-78C1-4B02-DBA9-AECC3A0AED6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048" t="4389" r="17293" b="41376"/>
          <a:stretch>
            <a:fillRect/>
          </a:stretch>
        </p:blipFill>
        <p:spPr>
          <a:xfrm>
            <a:off x="5203461" y="1198302"/>
            <a:ext cx="6439677" cy="5393875"/>
          </a:xfrm>
          <a:prstGeom prst="rect">
            <a:avLst/>
          </a:prstGeom>
        </p:spPr>
      </p:pic>
      <p:cxnSp>
        <p:nvCxnSpPr>
          <p:cNvPr id="2" name="Straight Connector 50">
            <a:extLst>
              <a:ext uri="{FF2B5EF4-FFF2-40B4-BE49-F238E27FC236}">
                <a16:creationId xmlns:a16="http://schemas.microsoft.com/office/drawing/2014/main" id="{D8A060C6-885A-81D3-B2F6-8083317193CC}"/>
              </a:ext>
            </a:extLst>
          </p:cNvPr>
          <p:cNvCxnSpPr>
            <a:cxnSpLocks/>
          </p:cNvCxnSpPr>
          <p:nvPr/>
        </p:nvCxnSpPr>
        <p:spPr bwMode="gray">
          <a:xfrm>
            <a:off x="4610099" y="1198302"/>
            <a:ext cx="0" cy="5545398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2">
            <a:extLst>
              <a:ext uri="{FF2B5EF4-FFF2-40B4-BE49-F238E27FC236}">
                <a16:creationId xmlns:a16="http://schemas.microsoft.com/office/drawing/2014/main" id="{CBFE1FC8-DD43-DB48-2840-065BEC8A82AD}"/>
              </a:ext>
            </a:extLst>
          </p:cNvPr>
          <p:cNvSpPr txBox="1"/>
          <p:nvPr/>
        </p:nvSpPr>
        <p:spPr>
          <a:xfrm>
            <a:off x="1320799" y="3189378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/>
              <a:t>User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15955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711F1-377C-8A62-AE0B-D9606D3F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9D7D2CA-C38B-2D1B-9C7D-18FA1300A369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5FCB8CB3-498D-D81B-48CC-CEC4E426C3AD}"/>
              </a:ext>
            </a:extLst>
          </p:cNvPr>
          <p:cNvSpPr txBox="1"/>
          <p:nvPr/>
        </p:nvSpPr>
        <p:spPr>
          <a:xfrm>
            <a:off x="308610" y="230659"/>
            <a:ext cx="62788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rgbClr val="059669"/>
                </a:solidFill>
                <a:latin typeface="Arial"/>
                <a:cs typeface="Arial"/>
              </a:rPr>
              <a:t>Rival | </a:t>
            </a:r>
            <a:r>
              <a:rPr lang="en-GB" sz="3200">
                <a:latin typeface="Arial"/>
                <a:cs typeface="Arial"/>
              </a:rPr>
              <a:t>ERD Database Model</a:t>
            </a:r>
            <a:r>
              <a:rPr lang="en-GB" sz="3200">
                <a:solidFill>
                  <a:srgbClr val="059669"/>
                </a:solidFill>
                <a:latin typeface="Arial"/>
                <a:cs typeface="Arial"/>
              </a:rPr>
              <a:t> </a:t>
            </a:r>
            <a:endParaRPr lang="en-GB" sz="2800">
              <a:solidFill>
                <a:srgbClr val="059669"/>
              </a:solidFill>
              <a:latin typeface="Arial"/>
              <a:cs typeface="Arial"/>
            </a:endParaRPr>
          </a:p>
        </p:txBody>
      </p:sp>
      <p:pic>
        <p:nvPicPr>
          <p:cNvPr id="11" name="Graphic 10" descr="Ster silhouet">
            <a:extLst>
              <a:ext uri="{FF2B5EF4-FFF2-40B4-BE49-F238E27FC236}">
                <a16:creationId xmlns:a16="http://schemas.microsoft.com/office/drawing/2014/main" id="{20C8B8F3-7C60-D722-0E17-D2CC3A725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243" y="203172"/>
            <a:ext cx="674914" cy="674914"/>
          </a:xfrm>
          <a:prstGeom prst="rect">
            <a:avLst/>
          </a:prstGeom>
        </p:spPr>
      </p:pic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A5896AEA-A866-780D-3D0F-91AD16884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4B688738-A89A-5F6A-EF61-CCC46523C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90847195-BD54-4826-9CD1-C150D52DBB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ACB5A9-402C-BC75-EDDE-9F4A01268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3697" t="21564" r="44700" b="7462"/>
          <a:stretch>
            <a:fillRect/>
          </a:stretch>
        </p:blipFill>
        <p:spPr>
          <a:xfrm>
            <a:off x="6340299" y="1012422"/>
            <a:ext cx="3303329" cy="5656320"/>
          </a:xfrm>
          <a:prstGeom prst="rect">
            <a:avLst/>
          </a:prstGeom>
        </p:spPr>
      </p:pic>
      <p:cxnSp>
        <p:nvCxnSpPr>
          <p:cNvPr id="26" name="Straight Connector 50">
            <a:extLst>
              <a:ext uri="{FF2B5EF4-FFF2-40B4-BE49-F238E27FC236}">
                <a16:creationId xmlns:a16="http://schemas.microsoft.com/office/drawing/2014/main" id="{32C10E7A-589A-D969-B018-93E3B05EFED3}"/>
              </a:ext>
            </a:extLst>
          </p:cNvPr>
          <p:cNvCxnSpPr>
            <a:cxnSpLocks/>
          </p:cNvCxnSpPr>
          <p:nvPr/>
        </p:nvCxnSpPr>
        <p:spPr bwMode="gray">
          <a:xfrm>
            <a:off x="5484812" y="1142999"/>
            <a:ext cx="0" cy="5395167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">
            <a:extLst>
              <a:ext uri="{FF2B5EF4-FFF2-40B4-BE49-F238E27FC236}">
                <a16:creationId xmlns:a16="http://schemas.microsoft.com/office/drawing/2014/main" id="{D1A70468-40CC-63AA-5418-72DAF78A2374}"/>
              </a:ext>
            </a:extLst>
          </p:cNvPr>
          <p:cNvSpPr txBox="1"/>
          <p:nvPr/>
        </p:nvSpPr>
        <p:spPr>
          <a:xfrm>
            <a:off x="1047683" y="3105834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/>
              <a:t>Company Snapshot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/>
              <a:t>Company Signal</a:t>
            </a:r>
          </a:p>
        </p:txBody>
      </p:sp>
    </p:spTree>
    <p:extLst>
      <p:ext uri="{BB962C8B-B14F-4D97-AF65-F5344CB8AC3E}">
        <p14:creationId xmlns:p14="http://schemas.microsoft.com/office/powerpoint/2010/main" val="221622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1C61A-609F-4F55-9D32-EA3DB81D1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A83D6A0-7A8F-52D1-EA03-E9527794A110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3F92C1A8-99CC-0321-B71F-BF7BD8A36D5B}"/>
              </a:ext>
            </a:extLst>
          </p:cNvPr>
          <p:cNvSpPr txBox="1"/>
          <p:nvPr/>
        </p:nvSpPr>
        <p:spPr>
          <a:xfrm>
            <a:off x="213360" y="220118"/>
            <a:ext cx="627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Rival |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ERD Database Model</a:t>
            </a:r>
            <a:r>
              <a:rPr lang="en-GB" sz="3200" dirty="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dirty="0">
              <a:solidFill>
                <a:srgbClr val="0596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Ster silhouet">
            <a:extLst>
              <a:ext uri="{FF2B5EF4-FFF2-40B4-BE49-F238E27FC236}">
                <a16:creationId xmlns:a16="http://schemas.microsoft.com/office/drawing/2014/main" id="{7C4FFE69-7DCF-260F-C1FB-DAA1A4A4C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243" y="203172"/>
            <a:ext cx="674914" cy="674914"/>
          </a:xfrm>
          <a:prstGeom prst="rect">
            <a:avLst/>
          </a:prstGeom>
        </p:spPr>
      </p:pic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AA3D9653-832E-EE3D-3A3B-550E3DFCE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7BDBC0A1-433D-0DC1-B817-6AFEF8595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21" name="Graphic 20" descr="Vergrootglas silhouet">
            <a:extLst>
              <a:ext uri="{FF2B5EF4-FFF2-40B4-BE49-F238E27FC236}">
                <a16:creationId xmlns:a16="http://schemas.microsoft.com/office/drawing/2014/main" id="{782C401F-C9B4-5886-7535-2BD35E607D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0177" y="265823"/>
            <a:ext cx="549611" cy="5496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F4730C-DE30-5A7A-75AC-ABE3E09C8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5674" t="41890" r="22169" b="12202"/>
          <a:stretch>
            <a:fillRect/>
          </a:stretch>
        </p:blipFill>
        <p:spPr>
          <a:xfrm>
            <a:off x="575070" y="1301473"/>
            <a:ext cx="6785409" cy="5241609"/>
          </a:xfrm>
          <a:prstGeom prst="rect">
            <a:avLst/>
          </a:prstGeom>
        </p:spPr>
      </p:pic>
      <p:cxnSp>
        <p:nvCxnSpPr>
          <p:cNvPr id="2" name="Straight Connector 50">
            <a:extLst>
              <a:ext uri="{FF2B5EF4-FFF2-40B4-BE49-F238E27FC236}">
                <a16:creationId xmlns:a16="http://schemas.microsoft.com/office/drawing/2014/main" id="{610387D6-6D51-C977-AA86-757B6115AB25}"/>
              </a:ext>
            </a:extLst>
          </p:cNvPr>
          <p:cNvCxnSpPr>
            <a:cxnSpLocks/>
          </p:cNvCxnSpPr>
          <p:nvPr/>
        </p:nvCxnSpPr>
        <p:spPr bwMode="gray">
          <a:xfrm>
            <a:off x="8202385" y="1301473"/>
            <a:ext cx="0" cy="5241609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2">
            <a:extLst>
              <a:ext uri="{FF2B5EF4-FFF2-40B4-BE49-F238E27FC236}">
                <a16:creationId xmlns:a16="http://schemas.microsoft.com/office/drawing/2014/main" id="{AE58693C-61DD-1C99-D933-12FFB77C38EA}"/>
              </a:ext>
            </a:extLst>
          </p:cNvPr>
          <p:cNvSpPr txBox="1"/>
          <p:nvPr/>
        </p:nvSpPr>
        <p:spPr>
          <a:xfrm>
            <a:off x="8607811" y="3189378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/>
              <a:t>Market Positioning</a:t>
            </a:r>
          </a:p>
        </p:txBody>
      </p:sp>
    </p:spTree>
    <p:extLst>
      <p:ext uri="{BB962C8B-B14F-4D97-AF65-F5344CB8AC3E}">
        <p14:creationId xmlns:p14="http://schemas.microsoft.com/office/powerpoint/2010/main" val="1653891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A4D12-04AF-5979-AF52-E80826BC2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8D46AC8-1DDB-D7F2-B222-978AA4FE947A}"/>
              </a:ext>
            </a:extLst>
          </p:cNvPr>
          <p:cNvCxnSpPr/>
          <p:nvPr/>
        </p:nvCxnSpPr>
        <p:spPr>
          <a:xfrm>
            <a:off x="0" y="901700"/>
            <a:ext cx="11150600" cy="0"/>
          </a:xfrm>
          <a:prstGeom prst="line">
            <a:avLst/>
          </a:prstGeom>
          <a:ln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32AC0A4-1DB9-81D9-028E-D481ED7A475B}"/>
              </a:ext>
            </a:extLst>
          </p:cNvPr>
          <p:cNvSpPr txBox="1"/>
          <p:nvPr/>
        </p:nvSpPr>
        <p:spPr>
          <a:xfrm>
            <a:off x="213360" y="220118"/>
            <a:ext cx="627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Rival |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ERD Database Model</a:t>
            </a:r>
            <a:r>
              <a:rPr lang="en-GB" sz="3200" dirty="0">
                <a:solidFill>
                  <a:srgbClr val="0596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dirty="0">
              <a:solidFill>
                <a:srgbClr val="0596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Ster silhouet">
            <a:extLst>
              <a:ext uri="{FF2B5EF4-FFF2-40B4-BE49-F238E27FC236}">
                <a16:creationId xmlns:a16="http://schemas.microsoft.com/office/drawing/2014/main" id="{BEEE3493-417A-6CB4-A326-1E0D4BB1A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243" y="203172"/>
            <a:ext cx="674914" cy="674914"/>
          </a:xfrm>
          <a:prstGeom prst="rect">
            <a:avLst/>
          </a:prstGeom>
        </p:spPr>
      </p:pic>
      <p:pic>
        <p:nvPicPr>
          <p:cNvPr id="19" name="Graphic 18" descr="Chatten silhouet">
            <a:extLst>
              <a:ext uri="{FF2B5EF4-FFF2-40B4-BE49-F238E27FC236}">
                <a16:creationId xmlns:a16="http://schemas.microsoft.com/office/drawing/2014/main" id="{943B7D39-3B86-82B8-7F8A-FE6A34F4B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714" y="3584823"/>
            <a:ext cx="674914" cy="674914"/>
          </a:xfrm>
          <a:prstGeom prst="rect">
            <a:avLst/>
          </a:prstGeom>
        </p:spPr>
      </p:pic>
      <p:pic>
        <p:nvPicPr>
          <p:cNvPr id="20" name="Graphic 19" descr="Cirkel met pijl silhouet">
            <a:extLst>
              <a:ext uri="{FF2B5EF4-FFF2-40B4-BE49-F238E27FC236}">
                <a16:creationId xmlns:a16="http://schemas.microsoft.com/office/drawing/2014/main" id="{66E6A83D-B122-0C4A-5230-4CEC1373C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4812" y="3512544"/>
            <a:ext cx="819469" cy="819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77C2C-0BBB-9B0A-F133-00DC9E17311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057" t="48367" r="17449" b="198"/>
          <a:stretch>
            <a:fillRect/>
          </a:stretch>
        </p:blipFill>
        <p:spPr>
          <a:xfrm>
            <a:off x="352641" y="1378717"/>
            <a:ext cx="6139599" cy="4888588"/>
          </a:xfrm>
          <a:prstGeom prst="rect">
            <a:avLst/>
          </a:prstGeom>
        </p:spPr>
      </p:pic>
      <p:cxnSp>
        <p:nvCxnSpPr>
          <p:cNvPr id="2" name="Straight Connector 50">
            <a:extLst>
              <a:ext uri="{FF2B5EF4-FFF2-40B4-BE49-F238E27FC236}">
                <a16:creationId xmlns:a16="http://schemas.microsoft.com/office/drawing/2014/main" id="{FE16A2CE-B63C-7E43-970F-104632F01FA6}"/>
              </a:ext>
            </a:extLst>
          </p:cNvPr>
          <p:cNvCxnSpPr>
            <a:cxnSpLocks/>
          </p:cNvCxnSpPr>
          <p:nvPr/>
        </p:nvCxnSpPr>
        <p:spPr bwMode="gray">
          <a:xfrm>
            <a:off x="7092042" y="1139888"/>
            <a:ext cx="0" cy="5358883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2">
            <a:extLst>
              <a:ext uri="{FF2B5EF4-FFF2-40B4-BE49-F238E27FC236}">
                <a16:creationId xmlns:a16="http://schemas.microsoft.com/office/drawing/2014/main" id="{AD70649B-C1A2-0249-A29A-A30A3BC0F2D6}"/>
              </a:ext>
            </a:extLst>
          </p:cNvPr>
          <p:cNvSpPr txBox="1"/>
          <p:nvPr/>
        </p:nvSpPr>
        <p:spPr>
          <a:xfrm>
            <a:off x="7691845" y="3123158"/>
            <a:ext cx="328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/>
              <a:t>Company Industry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/>
              <a:t>Company Competitor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GB"/>
              <a:t>Industries</a:t>
            </a:r>
          </a:p>
        </p:txBody>
      </p:sp>
    </p:spTree>
    <p:extLst>
      <p:ext uri="{BB962C8B-B14F-4D97-AF65-F5344CB8AC3E}">
        <p14:creationId xmlns:p14="http://schemas.microsoft.com/office/powerpoint/2010/main" val="31173333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toor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Office PowerPoint</Application>
  <PresentationFormat>Breedbeeld</PresentationFormat>
  <Paragraphs>139</Paragraphs>
  <Slides>26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Calibri,Sans-Serif</vt:lpstr>
      <vt:lpstr>Georgia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Denys</dc:creator>
  <cp:lastModifiedBy>Nathan Denys</cp:lastModifiedBy>
  <cp:revision>2</cp:revision>
  <dcterms:created xsi:type="dcterms:W3CDTF">2025-12-18T19:24:40Z</dcterms:created>
  <dcterms:modified xsi:type="dcterms:W3CDTF">2025-12-19T15:36:31Z</dcterms:modified>
</cp:coreProperties>
</file>